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0" d="100"/>
          <a:sy n="80" d="100"/>
        </p:scale>
        <p:origin x="-192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A76B521-2D0B-1643-A8A3-DE4B2F4DE129}"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138901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A76B521-2D0B-1643-A8A3-DE4B2F4DE129}"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16672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A76B521-2D0B-1643-A8A3-DE4B2F4DE129}"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3735078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A76B521-2D0B-1643-A8A3-DE4B2F4DE129}"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165457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A76B521-2D0B-1643-A8A3-DE4B2F4DE129}"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2752945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A76B521-2D0B-1643-A8A3-DE4B2F4DE129}"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2372147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A76B521-2D0B-1643-A8A3-DE4B2F4DE129}" type="datetimeFigureOut">
              <a:rPr lang="en-US" smtClean="0"/>
              <a:t>3/24/14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127272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A76B521-2D0B-1643-A8A3-DE4B2F4DE129}" type="datetimeFigureOut">
              <a:rPr lang="en-US" smtClean="0"/>
              <a:t>3/24/14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3559630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76B521-2D0B-1643-A8A3-DE4B2F4DE129}" type="datetimeFigureOut">
              <a:rPr lang="en-US" smtClean="0"/>
              <a:t>3/24/14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1774695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A76B521-2D0B-1643-A8A3-DE4B2F4DE129}"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1852037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A76B521-2D0B-1643-A8A3-DE4B2F4DE129}"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0E3FD6-C650-E545-80FB-DBBA4136475C}" type="slidenum">
              <a:rPr lang="en-US" smtClean="0"/>
              <a:t>‹#›</a:t>
            </a:fld>
            <a:endParaRPr lang="en-US"/>
          </a:p>
        </p:txBody>
      </p:sp>
    </p:spTree>
    <p:extLst>
      <p:ext uri="{BB962C8B-B14F-4D97-AF65-F5344CB8AC3E}">
        <p14:creationId xmlns:p14="http://schemas.microsoft.com/office/powerpoint/2010/main" val="3470110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6B521-2D0B-1643-A8A3-DE4B2F4DE129}" type="datetimeFigureOut">
              <a:rPr lang="en-US" smtClean="0"/>
              <a:t>3/24/14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0E3FD6-C650-E545-80FB-DBBA4136475C}" type="slidenum">
              <a:rPr lang="en-US" smtClean="0"/>
              <a:t>‹#›</a:t>
            </a:fld>
            <a:endParaRPr lang="en-US"/>
          </a:p>
        </p:txBody>
      </p:sp>
    </p:spTree>
    <p:extLst>
      <p:ext uri="{BB962C8B-B14F-4D97-AF65-F5344CB8AC3E}">
        <p14:creationId xmlns:p14="http://schemas.microsoft.com/office/powerpoint/2010/main" val="1966084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
            </a:r>
            <a:br>
              <a:rPr lang="en-US" dirty="0" smtClean="0"/>
            </a:br>
            <a:r>
              <a:rPr lang="en-US" dirty="0" smtClean="0"/>
              <a:t>Text</a:t>
            </a:r>
            <a:r>
              <a:rPr lang="zh-CN" altLang="en-US" dirty="0" smtClean="0"/>
              <a:t> </a:t>
            </a:r>
            <a:r>
              <a:rPr lang="en-US" altLang="zh-CN" dirty="0" smtClean="0"/>
              <a:t>Analysis</a:t>
            </a:r>
            <a:r>
              <a:rPr lang="en-US" b="1" dirty="0" smtClean="0"/>
              <a:t/>
            </a:r>
            <a:br>
              <a:rPr lang="en-US" b="1" dirty="0" smtClean="0"/>
            </a:b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78946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 of 200 words</a:t>
            </a:r>
            <a:endParaRPr lang="en-US" dirty="0"/>
          </a:p>
        </p:txBody>
      </p:sp>
      <p:pic>
        <p:nvPicPr>
          <p:cNvPr id="6" name="Content Placeholder 5"/>
          <p:cNvPicPr>
            <a:picLocks noGrp="1" noChangeAspect="1"/>
          </p:cNvPicPr>
          <p:nvPr>
            <p:ph idx="1"/>
          </p:nvPr>
        </p:nvPicPr>
        <p:blipFill>
          <a:blip r:embed="rId2"/>
          <a:srcRect l="-105737" r="-105737"/>
          <a:stretch>
            <a:fillRect/>
          </a:stretch>
        </p:blipFill>
        <p:spPr>
          <a:xfrm>
            <a:off x="-3986701" y="1417638"/>
            <a:ext cx="17097375" cy="5027612"/>
          </a:xfrm>
        </p:spPr>
      </p:pic>
    </p:spTree>
    <p:extLst>
      <p:ext uri="{BB962C8B-B14F-4D97-AF65-F5344CB8AC3E}">
        <p14:creationId xmlns:p14="http://schemas.microsoft.com/office/powerpoint/2010/main" val="16731868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Corpus across time</a:t>
            </a:r>
            <a:endParaRPr lang="en-US" dirty="0"/>
          </a:p>
        </p:txBody>
      </p:sp>
      <p:sp>
        <p:nvSpPr>
          <p:cNvPr id="3" name="Content Placeholder 2"/>
          <p:cNvSpPr>
            <a:spLocks noGrp="1"/>
          </p:cNvSpPr>
          <p:nvPr>
            <p:ph idx="1"/>
          </p:nvPr>
        </p:nvSpPr>
        <p:spPr>
          <a:xfrm>
            <a:off x="457200" y="1255595"/>
            <a:ext cx="8229600" cy="2047164"/>
          </a:xfrm>
        </p:spPr>
        <p:txBody>
          <a:bodyPr>
            <a:normAutofit/>
          </a:bodyPr>
          <a:lstStyle/>
          <a:p>
            <a:r>
              <a:rPr lang="en-US" sz="2400" dirty="0" smtClean="0"/>
              <a:t>Compute</a:t>
            </a:r>
            <a:r>
              <a:rPr lang="zh-CN" altLang="en-US" sz="2400" dirty="0" smtClean="0"/>
              <a:t> </a:t>
            </a:r>
            <a:r>
              <a:rPr lang="en-US" altLang="zh-CN" sz="2400" dirty="0" smtClean="0"/>
              <a:t>the</a:t>
            </a:r>
            <a:r>
              <a:rPr lang="zh-CN" altLang="en-US" sz="2400" dirty="0" smtClean="0"/>
              <a:t> </a:t>
            </a:r>
            <a:r>
              <a:rPr lang="en-US" altLang="zh-CN" sz="2400" dirty="0" smtClean="0"/>
              <a:t>degree to</a:t>
            </a:r>
            <a:r>
              <a:rPr lang="zh-CN" altLang="en-US" sz="2400" dirty="0" smtClean="0"/>
              <a:t> </a:t>
            </a:r>
            <a:r>
              <a:rPr lang="en-US" altLang="zh-CN" sz="2400" dirty="0" smtClean="0"/>
              <a:t>which</a:t>
            </a:r>
            <a:r>
              <a:rPr lang="zh-CN" altLang="en-US" sz="2400" dirty="0" smtClean="0"/>
              <a:t> </a:t>
            </a:r>
            <a:r>
              <a:rPr lang="en-US" altLang="zh-CN" sz="2400" dirty="0" smtClean="0"/>
              <a:t>tagline</a:t>
            </a:r>
            <a:r>
              <a:rPr lang="zh-CN" altLang="en-US" sz="2400" dirty="0" smtClean="0"/>
              <a:t> </a:t>
            </a:r>
            <a:r>
              <a:rPr lang="en-US" altLang="zh-CN" sz="2400" dirty="0" smtClean="0"/>
              <a:t>documents</a:t>
            </a:r>
            <a:r>
              <a:rPr lang="zh-CN" altLang="en-US" sz="2400" dirty="0" smtClean="0"/>
              <a:t> </a:t>
            </a:r>
            <a:r>
              <a:rPr lang="en-US" altLang="zh-CN" sz="2400" dirty="0" smtClean="0"/>
              <a:t>differ</a:t>
            </a:r>
            <a:r>
              <a:rPr lang="zh-CN" altLang="en-US" sz="2400" dirty="0" smtClean="0"/>
              <a:t> </a:t>
            </a:r>
            <a:r>
              <a:rPr lang="en-US" altLang="zh-CN" sz="2400" dirty="0" smtClean="0"/>
              <a:t>from</a:t>
            </a:r>
            <a:r>
              <a:rPr lang="zh-CN" altLang="en-US" sz="2400" dirty="0" smtClean="0"/>
              <a:t> </a:t>
            </a:r>
            <a:r>
              <a:rPr lang="en-US" altLang="zh-CN" sz="2400" dirty="0" smtClean="0"/>
              <a:t>one</a:t>
            </a:r>
            <a:r>
              <a:rPr lang="zh-CN" altLang="en-US" sz="2400" dirty="0" smtClean="0"/>
              <a:t> </a:t>
            </a:r>
            <a:r>
              <a:rPr lang="en-US" altLang="zh-CN" sz="2400" dirty="0" smtClean="0"/>
              <a:t>year</a:t>
            </a:r>
            <a:r>
              <a:rPr lang="zh-CN" altLang="en-US" sz="2400" dirty="0" smtClean="0"/>
              <a:t> </a:t>
            </a:r>
            <a:r>
              <a:rPr lang="en-US" altLang="zh-CN" sz="2400" dirty="0" smtClean="0"/>
              <a:t>to</a:t>
            </a:r>
            <a:r>
              <a:rPr lang="zh-CN" altLang="en-US" sz="2400" dirty="0" smtClean="0"/>
              <a:t> </a:t>
            </a:r>
            <a:r>
              <a:rPr lang="en-US" altLang="zh-CN" sz="2400" dirty="0" smtClean="0"/>
              <a:t>the</a:t>
            </a:r>
            <a:r>
              <a:rPr lang="zh-CN" altLang="en-US" sz="2400" dirty="0" smtClean="0"/>
              <a:t> </a:t>
            </a:r>
            <a:r>
              <a:rPr lang="en-US" altLang="zh-CN" sz="2400" dirty="0" smtClean="0"/>
              <a:t>next. In particular, </a:t>
            </a:r>
            <a:r>
              <a:rPr lang="en-US" altLang="zh-CN" sz="2400" b="1" dirty="0" smtClean="0"/>
              <a:t>c</a:t>
            </a:r>
            <a:r>
              <a:rPr lang="en-US" sz="2400" b="1" dirty="0" smtClean="0"/>
              <a:t>ompute</a:t>
            </a:r>
            <a:r>
              <a:rPr lang="zh-CN" altLang="en-US" sz="2400" b="1" dirty="0" smtClean="0"/>
              <a:t> </a:t>
            </a:r>
            <a:r>
              <a:rPr lang="en-US" altLang="zh-CN" sz="2400" b="1" dirty="0" smtClean="0"/>
              <a:t>a</a:t>
            </a:r>
            <a:r>
              <a:rPr lang="zh-CN" altLang="en-US" sz="2400" b="1" dirty="0" smtClean="0"/>
              <a:t> </a:t>
            </a:r>
            <a:r>
              <a:rPr lang="en-US" altLang="zh-CN" sz="2400" b="1" dirty="0" smtClean="0"/>
              <a:t>distance-matrix</a:t>
            </a:r>
            <a:r>
              <a:rPr lang="zh-CN" altLang="en-US" sz="2400" b="1" dirty="0" smtClean="0"/>
              <a:t> </a:t>
            </a:r>
            <a:r>
              <a:rPr lang="en-US" altLang="zh-CN" sz="2400" b="1" dirty="0" smtClean="0"/>
              <a:t>between</a:t>
            </a:r>
            <a:r>
              <a:rPr lang="zh-CN" altLang="en-US" sz="2400" b="1" dirty="0" smtClean="0"/>
              <a:t> </a:t>
            </a:r>
            <a:r>
              <a:rPr lang="en-US" altLang="zh-CN" sz="2400" b="1" dirty="0" smtClean="0"/>
              <a:t>all</a:t>
            </a:r>
            <a:r>
              <a:rPr lang="zh-CN" altLang="en-US" sz="2400" b="1" dirty="0" smtClean="0"/>
              <a:t> </a:t>
            </a:r>
            <a:r>
              <a:rPr lang="en-US" altLang="zh-CN" sz="2400" b="1" dirty="0" smtClean="0"/>
              <a:t>pairs</a:t>
            </a:r>
            <a:r>
              <a:rPr lang="zh-CN" altLang="en-US" sz="2400" b="1" dirty="0" smtClean="0"/>
              <a:t> </a:t>
            </a:r>
            <a:r>
              <a:rPr lang="en-US" altLang="zh-CN" sz="2400" b="1" dirty="0" smtClean="0"/>
              <a:t>of</a:t>
            </a:r>
            <a:r>
              <a:rPr lang="zh-CN" altLang="en-US" sz="2400" b="1" dirty="0" smtClean="0"/>
              <a:t> </a:t>
            </a:r>
            <a:r>
              <a:rPr lang="en-US" altLang="zh-CN" sz="2400" b="1" dirty="0" smtClean="0"/>
              <a:t>document</a:t>
            </a:r>
            <a:r>
              <a:rPr lang="zh-CN" altLang="en-US" sz="2400" b="1" dirty="0" smtClean="0"/>
              <a:t> </a:t>
            </a:r>
            <a:r>
              <a:rPr lang="en-US" altLang="zh-CN" sz="2400" b="1" dirty="0" smtClean="0"/>
              <a:t>years</a:t>
            </a:r>
          </a:p>
          <a:p>
            <a:r>
              <a:rPr lang="en-US" altLang="zh-CN" sz="2400" dirty="0" smtClean="0"/>
              <a:t>Using </a:t>
            </a:r>
            <a:r>
              <a:rPr lang="en-US" altLang="zh-CN" sz="2400" dirty="0"/>
              <a:t>these distances, create a picture of the corpus through </a:t>
            </a:r>
            <a:r>
              <a:rPr lang="en-US" altLang="zh-CN" sz="2400" dirty="0" smtClean="0"/>
              <a:t>time. </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672" y="2806186"/>
            <a:ext cx="4493028" cy="4051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78509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Observations from the previous plot</a:t>
            </a:r>
            <a:endParaRPr lang="en-US" dirty="0"/>
          </a:p>
        </p:txBody>
      </p:sp>
      <p:sp>
        <p:nvSpPr>
          <p:cNvPr id="3" name="Content Placeholder 2"/>
          <p:cNvSpPr>
            <a:spLocks noGrp="1"/>
          </p:cNvSpPr>
          <p:nvPr>
            <p:ph idx="1"/>
          </p:nvPr>
        </p:nvSpPr>
        <p:spPr/>
        <p:txBody>
          <a:bodyPr>
            <a:normAutofit fontScale="92500"/>
          </a:bodyPr>
          <a:lstStyle/>
          <a:p>
            <a:r>
              <a:rPr lang="en-US" dirty="0" smtClean="0"/>
              <a:t>Documents</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1970s</a:t>
            </a:r>
            <a:r>
              <a:rPr lang="zh-CN" altLang="en-US" dirty="0" smtClean="0"/>
              <a:t> </a:t>
            </a:r>
            <a:r>
              <a:rPr lang="en-US" altLang="zh-CN" dirty="0" smtClean="0"/>
              <a:t>are at</a:t>
            </a:r>
            <a:r>
              <a:rPr lang="zh-CN" altLang="en-US" dirty="0" smtClean="0"/>
              <a:t> </a:t>
            </a:r>
            <a:r>
              <a:rPr lang="en-US" altLang="zh-CN" dirty="0" smtClean="0"/>
              <a:t>the</a:t>
            </a:r>
            <a:r>
              <a:rPr lang="zh-CN" altLang="en-US" dirty="0" smtClean="0"/>
              <a:t> </a:t>
            </a:r>
            <a:r>
              <a:rPr lang="en-US" altLang="zh-CN" dirty="0" smtClean="0"/>
              <a:t>top</a:t>
            </a:r>
            <a:r>
              <a:rPr lang="zh-CN" altLang="en-US" dirty="0" smtClean="0"/>
              <a:t> </a:t>
            </a:r>
            <a:r>
              <a:rPr lang="en-US" altLang="zh-CN" dirty="0" smtClean="0"/>
              <a:t>center</a:t>
            </a:r>
          </a:p>
          <a:p>
            <a:r>
              <a:rPr lang="en-US" dirty="0" smtClean="0"/>
              <a:t>Documents</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most</a:t>
            </a:r>
            <a:r>
              <a:rPr lang="zh-CN" altLang="en-US" dirty="0" smtClean="0"/>
              <a:t> </a:t>
            </a:r>
            <a:r>
              <a:rPr lang="en-US" altLang="zh-CN" dirty="0" smtClean="0"/>
              <a:t>recent</a:t>
            </a:r>
            <a:r>
              <a:rPr lang="zh-CN" altLang="en-US" dirty="0" smtClean="0"/>
              <a:t> </a:t>
            </a:r>
            <a:r>
              <a:rPr lang="en-US" altLang="zh-CN" dirty="0" smtClean="0"/>
              <a:t>years</a:t>
            </a:r>
            <a:r>
              <a:rPr lang="zh-CN" altLang="en-US" dirty="0" smtClean="0"/>
              <a:t> </a:t>
            </a:r>
            <a:r>
              <a:rPr lang="en-US" altLang="zh-CN" dirty="0" smtClean="0"/>
              <a:t>are at</a:t>
            </a:r>
            <a:r>
              <a:rPr lang="zh-CN" altLang="en-US" dirty="0" smtClean="0"/>
              <a:t> </a:t>
            </a:r>
            <a:r>
              <a:rPr lang="en-US" altLang="zh-CN" dirty="0" smtClean="0"/>
              <a:t>the</a:t>
            </a:r>
            <a:r>
              <a:rPr lang="zh-CN" altLang="en-US" dirty="0" smtClean="0"/>
              <a:t> </a:t>
            </a:r>
            <a:r>
              <a:rPr lang="en-US" altLang="zh-CN" dirty="0" smtClean="0"/>
              <a:t>top</a:t>
            </a:r>
            <a:r>
              <a:rPr lang="zh-CN" altLang="en-US" dirty="0" smtClean="0"/>
              <a:t> </a:t>
            </a:r>
            <a:r>
              <a:rPr lang="en-US" altLang="zh-CN" dirty="0" smtClean="0"/>
              <a:t>right-hand</a:t>
            </a:r>
            <a:r>
              <a:rPr lang="zh-CN" altLang="en-US" dirty="0" smtClean="0"/>
              <a:t> </a:t>
            </a:r>
            <a:r>
              <a:rPr lang="en-US" altLang="zh-CN" dirty="0" smtClean="0"/>
              <a:t>side</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plot</a:t>
            </a:r>
          </a:p>
          <a:p>
            <a:r>
              <a:rPr lang="en-US" dirty="0" smtClean="0"/>
              <a:t>Documents</a:t>
            </a:r>
            <a:r>
              <a:rPr lang="zh-CN" altLang="en-US" dirty="0" smtClean="0"/>
              <a:t> </a:t>
            </a:r>
            <a:r>
              <a:rPr lang="en-US" altLang="zh-CN" dirty="0" smtClean="0"/>
              <a:t>closer</a:t>
            </a:r>
            <a:r>
              <a:rPr lang="zh-CN" altLang="en-US" dirty="0" smtClean="0"/>
              <a:t> </a:t>
            </a:r>
            <a:r>
              <a:rPr lang="en-US" altLang="zh-CN" dirty="0" smtClean="0"/>
              <a:t>in</a:t>
            </a:r>
            <a:r>
              <a:rPr lang="zh-CN" altLang="en-US" dirty="0" smtClean="0"/>
              <a:t> </a:t>
            </a:r>
            <a:r>
              <a:rPr lang="en-US" altLang="zh-CN" dirty="0" smtClean="0"/>
              <a:t>time</a:t>
            </a:r>
            <a:r>
              <a:rPr lang="zh-CN" altLang="en-US" dirty="0" smtClean="0"/>
              <a:t> </a:t>
            </a:r>
            <a:r>
              <a:rPr lang="en-US" altLang="zh-CN" dirty="0" smtClean="0"/>
              <a:t>are</a:t>
            </a:r>
            <a:r>
              <a:rPr lang="zh-CN" altLang="en-US" dirty="0" smtClean="0"/>
              <a:t> </a:t>
            </a:r>
            <a:r>
              <a:rPr lang="en-US" altLang="zh-CN" dirty="0" smtClean="0"/>
              <a:t>closer</a:t>
            </a:r>
            <a:r>
              <a:rPr lang="zh-CN" altLang="en-US" dirty="0" smtClean="0"/>
              <a:t> </a:t>
            </a:r>
            <a:r>
              <a:rPr lang="en-US" altLang="zh-CN" dirty="0" smtClean="0"/>
              <a:t>to</a:t>
            </a:r>
            <a:r>
              <a:rPr lang="zh-CN" altLang="en-US" dirty="0" smtClean="0"/>
              <a:t> </a:t>
            </a:r>
            <a:r>
              <a:rPr lang="en-US" altLang="zh-CN" dirty="0" smtClean="0"/>
              <a:t>one</a:t>
            </a:r>
            <a:r>
              <a:rPr lang="zh-CN" altLang="en-US" dirty="0" smtClean="0"/>
              <a:t> </a:t>
            </a:r>
            <a:r>
              <a:rPr lang="en-US" altLang="zh-CN" dirty="0" smtClean="0"/>
              <a:t>another</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space</a:t>
            </a:r>
            <a:r>
              <a:rPr lang="zh-CN" altLang="en-US" dirty="0" smtClean="0"/>
              <a:t> </a:t>
            </a:r>
            <a:r>
              <a:rPr lang="en-US" altLang="zh-CN" dirty="0" smtClean="0"/>
              <a:t>displayed</a:t>
            </a:r>
            <a:endParaRPr lang="en-US" altLang="zh-CN" dirty="0"/>
          </a:p>
          <a:p>
            <a:r>
              <a:rPr lang="en-US" dirty="0" smtClean="0"/>
              <a:t>Conclusion: There</a:t>
            </a:r>
            <a:r>
              <a:rPr lang="zh-CN" altLang="en-US" dirty="0" smtClean="0"/>
              <a:t> </a:t>
            </a:r>
            <a:r>
              <a:rPr lang="en-US" altLang="zh-CN" dirty="0" smtClean="0"/>
              <a:t>are</a:t>
            </a:r>
            <a:r>
              <a:rPr lang="zh-CN" altLang="en-US" dirty="0" smtClean="0"/>
              <a:t> </a:t>
            </a:r>
            <a:r>
              <a:rPr lang="en-US" altLang="zh-CN" dirty="0" smtClean="0"/>
              <a:t>time</a:t>
            </a:r>
            <a:r>
              <a:rPr lang="zh-CN" altLang="en-US" dirty="0" smtClean="0"/>
              <a:t> </a:t>
            </a:r>
            <a:r>
              <a:rPr lang="en-US" altLang="zh-CN" dirty="0" smtClean="0"/>
              <a:t>trends</a:t>
            </a:r>
            <a:r>
              <a:rPr lang="zh-CN" altLang="en-US" dirty="0" smtClean="0"/>
              <a:t> </a:t>
            </a:r>
            <a:r>
              <a:rPr lang="en-US" altLang="zh-CN" dirty="0" smtClean="0"/>
              <a:t>in</a:t>
            </a:r>
            <a:r>
              <a:rPr lang="zh-CN" altLang="en-US" dirty="0" smtClean="0"/>
              <a:t> </a:t>
            </a:r>
            <a:r>
              <a:rPr lang="en-US" altLang="zh-CN" dirty="0" smtClean="0"/>
              <a:t>these</a:t>
            </a:r>
            <a:r>
              <a:rPr lang="zh-CN" altLang="en-US" dirty="0" smtClean="0"/>
              <a:t> </a:t>
            </a:r>
            <a:r>
              <a:rPr lang="en-US" altLang="zh-CN" dirty="0" smtClean="0"/>
              <a:t>text</a:t>
            </a:r>
            <a:r>
              <a:rPr lang="zh-CN" altLang="en-US" dirty="0" smtClean="0"/>
              <a:t> </a:t>
            </a:r>
            <a:r>
              <a:rPr lang="en-US" altLang="zh-CN" dirty="0" smtClean="0"/>
              <a:t>data</a:t>
            </a:r>
          </a:p>
          <a:p>
            <a:pPr lvl="1"/>
            <a:r>
              <a:rPr lang="en-US" dirty="0" smtClean="0"/>
              <a:t>Trivia</a:t>
            </a:r>
            <a:r>
              <a:rPr lang="en-US" b="1" dirty="0" smtClean="0"/>
              <a:t>: The</a:t>
            </a:r>
            <a:r>
              <a:rPr lang="zh-CN" altLang="en-US" b="1" dirty="0" smtClean="0"/>
              <a:t> </a:t>
            </a:r>
            <a:r>
              <a:rPr lang="en-US" altLang="zh-CN" b="1" dirty="0" smtClean="0"/>
              <a:t>picture</a:t>
            </a:r>
            <a:r>
              <a:rPr lang="zh-CN" altLang="en-US" b="1" dirty="0" smtClean="0"/>
              <a:t> </a:t>
            </a:r>
            <a:r>
              <a:rPr lang="en-US" altLang="zh-CN" b="1" dirty="0" smtClean="0"/>
              <a:t>is</a:t>
            </a:r>
            <a:r>
              <a:rPr lang="zh-CN" altLang="en-US" b="1" dirty="0" smtClean="0"/>
              <a:t> </a:t>
            </a:r>
            <a:r>
              <a:rPr lang="en-US" altLang="zh-CN" b="1" dirty="0" smtClean="0"/>
              <a:t>obtained</a:t>
            </a:r>
            <a:r>
              <a:rPr lang="zh-CN" altLang="en-US" b="1" dirty="0" smtClean="0"/>
              <a:t> </a:t>
            </a:r>
            <a:r>
              <a:rPr lang="en-US" altLang="zh-CN" b="1" dirty="0" smtClean="0"/>
              <a:t>by</a:t>
            </a:r>
            <a:r>
              <a:rPr lang="zh-CN" altLang="en-US" b="1" dirty="0" smtClean="0"/>
              <a:t> </a:t>
            </a:r>
            <a:r>
              <a:rPr lang="en-US" altLang="zh-CN" b="1" dirty="0" smtClean="0"/>
              <a:t>a</a:t>
            </a:r>
            <a:r>
              <a:rPr lang="zh-CN" altLang="en-US" b="1" dirty="0" smtClean="0"/>
              <a:t> </a:t>
            </a:r>
            <a:r>
              <a:rPr lang="en-US" altLang="zh-CN" b="1" dirty="0" smtClean="0"/>
              <a:t>multivariate</a:t>
            </a:r>
            <a:r>
              <a:rPr lang="zh-CN" altLang="en-US" b="1" dirty="0" smtClean="0"/>
              <a:t> </a:t>
            </a:r>
            <a:r>
              <a:rPr lang="en-US" altLang="zh-CN" b="1" dirty="0" smtClean="0"/>
              <a:t>method</a:t>
            </a:r>
            <a:r>
              <a:rPr lang="zh-CN" altLang="en-US" b="1" dirty="0" smtClean="0"/>
              <a:t> </a:t>
            </a:r>
            <a:r>
              <a:rPr lang="en-US" altLang="zh-CN" b="1" dirty="0" smtClean="0"/>
              <a:t>known</a:t>
            </a:r>
            <a:r>
              <a:rPr lang="zh-CN" altLang="en-US" b="1" dirty="0" smtClean="0"/>
              <a:t> </a:t>
            </a:r>
            <a:r>
              <a:rPr lang="en-US" altLang="zh-CN" b="1" dirty="0" smtClean="0"/>
              <a:t>as</a:t>
            </a:r>
            <a:r>
              <a:rPr lang="zh-CN" altLang="en-US" b="1" dirty="0" smtClean="0"/>
              <a:t> </a:t>
            </a:r>
            <a:r>
              <a:rPr lang="en-US" altLang="zh-CN" b="1" dirty="0" smtClean="0"/>
              <a:t>multidimensional</a:t>
            </a:r>
            <a:r>
              <a:rPr lang="zh-CN" altLang="en-US" b="1" dirty="0" smtClean="0"/>
              <a:t> </a:t>
            </a:r>
            <a:r>
              <a:rPr lang="en-US" altLang="zh-CN" b="1" dirty="0" smtClean="0"/>
              <a:t>scaling</a:t>
            </a:r>
          </a:p>
          <a:p>
            <a:endParaRPr lang="en-US" dirty="0"/>
          </a:p>
        </p:txBody>
      </p:sp>
    </p:spTree>
    <p:extLst>
      <p:ext uri="{BB962C8B-B14F-4D97-AF65-F5344CB8AC3E}">
        <p14:creationId xmlns:p14="http://schemas.microsoft.com/office/powerpoint/2010/main" val="18026333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different clusters of words</a:t>
            </a:r>
            <a:endParaRPr lang="en-US"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US" dirty="0" smtClean="0"/>
              <a:t>How</a:t>
            </a:r>
            <a:r>
              <a:rPr lang="zh-CN" altLang="en-US" dirty="0" smtClean="0"/>
              <a:t> </a:t>
            </a:r>
            <a:r>
              <a:rPr lang="en-US" altLang="zh-CN" dirty="0" smtClean="0"/>
              <a:t>have</a:t>
            </a:r>
            <a:r>
              <a:rPr lang="zh-CN" altLang="en-US" dirty="0" smtClean="0"/>
              <a:t> </a:t>
            </a:r>
            <a:r>
              <a:rPr lang="en-US" altLang="zh-CN" dirty="0" smtClean="0"/>
              <a:t>movies</a:t>
            </a:r>
            <a:r>
              <a:rPr lang="zh-CN" altLang="en-US" dirty="0" smtClean="0"/>
              <a:t> </a:t>
            </a:r>
            <a:r>
              <a:rPr lang="en-US" altLang="zh-CN" dirty="0" smtClean="0"/>
              <a:t>changed</a:t>
            </a:r>
            <a:r>
              <a:rPr lang="zh-CN" altLang="en-US" dirty="0" smtClean="0"/>
              <a:t> </a:t>
            </a:r>
            <a:r>
              <a:rPr lang="en-US" altLang="zh-CN" dirty="0" smtClean="0"/>
              <a:t>across</a:t>
            </a:r>
            <a:r>
              <a:rPr lang="zh-CN" altLang="en-US" dirty="0" smtClean="0"/>
              <a:t> </a:t>
            </a:r>
            <a:r>
              <a:rPr lang="en-US" altLang="zh-CN" dirty="0" smtClean="0"/>
              <a:t>the</a:t>
            </a:r>
            <a:r>
              <a:rPr lang="zh-CN" altLang="en-US" dirty="0" smtClean="0"/>
              <a:t> </a:t>
            </a:r>
            <a:r>
              <a:rPr lang="en-US" altLang="zh-CN" dirty="0" smtClean="0"/>
              <a:t>years?</a:t>
            </a:r>
          </a:p>
          <a:p>
            <a:pPr lvl="1"/>
            <a:r>
              <a:rPr lang="en-US" altLang="zh-CN" dirty="0" smtClean="0"/>
              <a:t>Terms-by</a:t>
            </a:r>
            <a:r>
              <a:rPr lang="en-US" altLang="zh-CN" dirty="0"/>
              <a:t>-</a:t>
            </a:r>
            <a:r>
              <a:rPr lang="en-US" altLang="zh-CN" dirty="0" smtClean="0"/>
              <a:t>documents</a:t>
            </a:r>
            <a:r>
              <a:rPr lang="zh-CN" altLang="en-US" dirty="0" smtClean="0"/>
              <a:t> </a:t>
            </a:r>
            <a:r>
              <a:rPr lang="en-US" altLang="zh-CN" dirty="0" smtClean="0"/>
              <a:t>matrix</a:t>
            </a:r>
          </a:p>
          <a:p>
            <a:pPr lvl="1"/>
            <a:r>
              <a:rPr lang="en-US" altLang="zh-CN" dirty="0" smtClean="0"/>
              <a:t>In each year, different terms occur in different percentage</a:t>
            </a:r>
          </a:p>
          <a:p>
            <a:pPr lvl="1"/>
            <a:r>
              <a:rPr lang="en-US" altLang="zh-CN" dirty="0" smtClean="0"/>
              <a:t> different clusters of years use certain terms more than others</a:t>
            </a:r>
          </a:p>
          <a:p>
            <a:pPr lvl="1"/>
            <a:r>
              <a:rPr lang="en-US" altLang="zh-CN" dirty="0" smtClean="0"/>
              <a:t>identify </a:t>
            </a:r>
            <a:r>
              <a:rPr lang="en-US" altLang="zh-CN" dirty="0"/>
              <a:t>five common groups or clusters of words, defining text measures that we call LOVED, WORLDS, TRUTH, LIFE, and STORY</a:t>
            </a:r>
            <a:r>
              <a:rPr lang="en-US" altLang="zh-CN" dirty="0" smtClean="0"/>
              <a:t>.</a:t>
            </a:r>
          </a:p>
          <a:p>
            <a:pPr lvl="1"/>
            <a:r>
              <a:rPr lang="en-US" altLang="zh-CN" dirty="0"/>
              <a:t>For this analysis, each text measure was computed as the percentage of words in a document that match any of the top three words in the cluster (that is, the word defining the cluster and the two words closest to that word). It would be preferable to have more words in the definition of each text </a:t>
            </a:r>
            <a:r>
              <a:rPr lang="en-US" altLang="zh-CN" dirty="0" smtClean="0"/>
              <a:t>measure.</a:t>
            </a:r>
          </a:p>
          <a:p>
            <a:pPr lvl="1"/>
            <a:r>
              <a:rPr lang="en-US" altLang="zh-CN" dirty="0" smtClean="0"/>
              <a:t>Principal</a:t>
            </a:r>
            <a:r>
              <a:rPr lang="zh-CN" altLang="en-US" dirty="0" smtClean="0"/>
              <a:t> </a:t>
            </a:r>
            <a:r>
              <a:rPr lang="en-US" altLang="zh-CN" dirty="0" smtClean="0"/>
              <a:t>components</a:t>
            </a:r>
            <a:r>
              <a:rPr lang="zh-CN" altLang="en-US" dirty="0" smtClean="0"/>
              <a:t> </a:t>
            </a:r>
            <a:r>
              <a:rPr lang="en-US" altLang="zh-CN" dirty="0" err="1" smtClean="0"/>
              <a:t>biplot</a:t>
            </a:r>
            <a:endParaRPr lang="en-US" altLang="zh-CN" dirty="0" smtClean="0"/>
          </a:p>
          <a:p>
            <a:endParaRPr lang="en-US" altLang="zh-CN" dirty="0" smtClean="0"/>
          </a:p>
        </p:txBody>
      </p:sp>
    </p:spTree>
    <p:extLst>
      <p:ext uri="{BB962C8B-B14F-4D97-AF65-F5344CB8AC3E}">
        <p14:creationId xmlns:p14="http://schemas.microsoft.com/office/powerpoint/2010/main" val="25978577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components bi-plot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323833" y="2001522"/>
            <a:ext cx="7362967" cy="4717910"/>
          </a:xfrm>
          <a:prstGeom prst="rect">
            <a:avLst/>
          </a:prstGeom>
        </p:spPr>
      </p:pic>
    </p:spTree>
    <p:extLst>
      <p:ext uri="{BB962C8B-B14F-4D97-AF65-F5344CB8AC3E}">
        <p14:creationId xmlns:p14="http://schemas.microsoft.com/office/powerpoint/2010/main" val="388666801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a:t>
            </a:r>
            <a:r>
              <a:rPr lang="zh-CN" altLang="en-US" dirty="0" smtClean="0"/>
              <a:t> </a:t>
            </a:r>
            <a:r>
              <a:rPr lang="en-US" altLang="zh-CN" dirty="0" smtClean="0"/>
              <a:t>Analysis</a:t>
            </a:r>
            <a:endParaRPr lang="en-US" dirty="0"/>
          </a:p>
        </p:txBody>
      </p:sp>
      <p:sp>
        <p:nvSpPr>
          <p:cNvPr id="3" name="Content Placeholder 2"/>
          <p:cNvSpPr>
            <a:spLocks noGrp="1"/>
          </p:cNvSpPr>
          <p:nvPr>
            <p:ph idx="1"/>
          </p:nvPr>
        </p:nvSpPr>
        <p:spPr/>
        <p:txBody>
          <a:bodyPr>
            <a:normAutofit/>
          </a:bodyPr>
          <a:lstStyle/>
          <a:p>
            <a:r>
              <a:rPr lang="en-US" dirty="0" smtClean="0"/>
              <a:t>What is it about movies that makes them so different from one decade to the next？</a:t>
            </a:r>
          </a:p>
          <a:p>
            <a:pPr lvl="1"/>
            <a:r>
              <a:rPr lang="en-US" b="1" dirty="0" smtClean="0"/>
              <a:t>A shift in the words used to describe movies.</a:t>
            </a:r>
          </a:p>
          <a:p>
            <a:pPr lvl="1"/>
            <a:r>
              <a:rPr lang="en-US" b="1" dirty="0" smtClean="0"/>
              <a:t>A shift towards true-to-life stories</a:t>
            </a:r>
          </a:p>
          <a:p>
            <a:r>
              <a:rPr lang="en-US" dirty="0" smtClean="0"/>
              <a:t>Disciplines that text analytics draws from:</a:t>
            </a:r>
          </a:p>
          <a:p>
            <a:pPr lvl="1"/>
            <a:r>
              <a:rPr lang="en-US" dirty="0" smtClean="0"/>
              <a:t>Linguistics, communication and language arts, experimental psychology, political discourse analysis, journalist, computer science and statistics</a:t>
            </a:r>
            <a:endParaRPr lang="en-US" dirty="0"/>
          </a:p>
        </p:txBody>
      </p:sp>
    </p:spTree>
    <p:extLst>
      <p:ext uri="{BB962C8B-B14F-4D97-AF65-F5344CB8AC3E}">
        <p14:creationId xmlns:p14="http://schemas.microsoft.com/office/powerpoint/2010/main" val="38663266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Commonly used 2 ways of text analysis</a:t>
            </a:r>
            <a:endParaRPr lang="en-US" dirty="0"/>
          </a:p>
        </p:txBody>
      </p:sp>
      <p:sp>
        <p:nvSpPr>
          <p:cNvPr id="3" name="Content Placeholder 2"/>
          <p:cNvSpPr>
            <a:spLocks noGrp="1"/>
          </p:cNvSpPr>
          <p:nvPr>
            <p:ph idx="1"/>
          </p:nvPr>
        </p:nvSpPr>
        <p:spPr/>
        <p:txBody>
          <a:bodyPr/>
          <a:lstStyle/>
          <a:p>
            <a:r>
              <a:rPr lang="en-US" dirty="0" smtClean="0"/>
              <a:t>Bag</a:t>
            </a:r>
            <a:r>
              <a:rPr lang="zh-CN" altLang="en-US" dirty="0" smtClean="0"/>
              <a:t> </a:t>
            </a:r>
            <a:r>
              <a:rPr lang="en-US" altLang="zh-CN" dirty="0" smtClean="0"/>
              <a:t>of</a:t>
            </a:r>
            <a:r>
              <a:rPr lang="zh-CN" altLang="en-US" dirty="0" smtClean="0"/>
              <a:t> </a:t>
            </a:r>
            <a:r>
              <a:rPr lang="en-US" altLang="zh-CN" dirty="0" smtClean="0"/>
              <a:t>words</a:t>
            </a:r>
            <a:r>
              <a:rPr lang="zh-CN" altLang="en-US" dirty="0" smtClean="0"/>
              <a:t> </a:t>
            </a:r>
            <a:endParaRPr lang="en-US" altLang="zh-CN" dirty="0" smtClean="0"/>
          </a:p>
          <a:p>
            <a:r>
              <a:rPr lang="en-US" altLang="zh-CN" dirty="0" smtClean="0"/>
              <a:t>Natural</a:t>
            </a:r>
            <a:r>
              <a:rPr lang="zh-CN" altLang="en-US" dirty="0" smtClean="0"/>
              <a:t> </a:t>
            </a:r>
            <a:r>
              <a:rPr lang="en-US" altLang="zh-CN" dirty="0" smtClean="0"/>
              <a:t>language</a:t>
            </a:r>
            <a:r>
              <a:rPr lang="zh-CN" altLang="en-US" dirty="0" smtClean="0"/>
              <a:t> </a:t>
            </a:r>
            <a:r>
              <a:rPr lang="en-US" altLang="zh-CN" dirty="0" smtClean="0"/>
              <a:t>processing</a:t>
            </a:r>
          </a:p>
          <a:p>
            <a:endParaRPr lang="en-US" dirty="0"/>
          </a:p>
        </p:txBody>
      </p:sp>
      <p:pic>
        <p:nvPicPr>
          <p:cNvPr id="4" name="Picture 3"/>
          <p:cNvPicPr>
            <a:picLocks noChangeAspect="1"/>
          </p:cNvPicPr>
          <p:nvPr/>
        </p:nvPicPr>
        <p:blipFill>
          <a:blip r:embed="rId2"/>
          <a:stretch>
            <a:fillRect/>
          </a:stretch>
        </p:blipFill>
        <p:spPr>
          <a:xfrm>
            <a:off x="158749" y="2889250"/>
            <a:ext cx="8685717" cy="3236913"/>
          </a:xfrm>
          <a:prstGeom prst="rect">
            <a:avLst/>
          </a:prstGeom>
        </p:spPr>
      </p:pic>
    </p:spTree>
    <p:extLst>
      <p:ext uri="{BB962C8B-B14F-4D97-AF65-F5344CB8AC3E}">
        <p14:creationId xmlns:p14="http://schemas.microsoft.com/office/powerpoint/2010/main" val="12781007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comprises</a:t>
            </a:r>
            <a:endParaRPr lang="en-US" dirty="0"/>
          </a:p>
        </p:txBody>
      </p:sp>
      <p:pic>
        <p:nvPicPr>
          <p:cNvPr id="4" name="Content Placeholder 3"/>
          <p:cNvPicPr>
            <a:picLocks noGrp="1" noChangeAspect="1"/>
          </p:cNvPicPr>
          <p:nvPr>
            <p:ph idx="1"/>
          </p:nvPr>
        </p:nvPicPr>
        <p:blipFill>
          <a:blip r:embed="rId2"/>
          <a:stretch>
            <a:fillRect/>
          </a:stretch>
        </p:blipFill>
        <p:spPr>
          <a:xfrm>
            <a:off x="793751" y="1204424"/>
            <a:ext cx="7413624" cy="4525963"/>
          </a:xfrm>
        </p:spPr>
      </p:pic>
      <p:sp>
        <p:nvSpPr>
          <p:cNvPr id="3" name="TextBox 2"/>
          <p:cNvSpPr txBox="1"/>
          <p:nvPr/>
        </p:nvSpPr>
        <p:spPr>
          <a:xfrm>
            <a:off x="163773" y="5732055"/>
            <a:ext cx="8523027"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t>
            </a:r>
            <a:r>
              <a:rPr lang="en-US" dirty="0"/>
              <a:t>Generative grammar” is a general term for the rules; “</a:t>
            </a:r>
            <a:r>
              <a:rPr lang="en-US" dirty="0" smtClean="0"/>
              <a:t>morphology”, “syntax</a:t>
            </a:r>
            <a:r>
              <a:rPr lang="en-US" dirty="0"/>
              <a:t>,” and “semantics” are more specific terms. </a:t>
            </a:r>
            <a:endParaRPr lang="en-US" dirty="0" smtClean="0"/>
          </a:p>
          <a:p>
            <a:pPr marL="285750" indent="-285750">
              <a:buFont typeface="Arial" panose="020B0604020202020204" pitchFamily="34" charset="0"/>
              <a:buChar char="•"/>
            </a:pPr>
            <a:r>
              <a:rPr lang="en-US" dirty="0" smtClean="0"/>
              <a:t>Computer </a:t>
            </a:r>
            <a:r>
              <a:rPr lang="en-US" dirty="0"/>
              <a:t>programs for </a:t>
            </a:r>
            <a:r>
              <a:rPr lang="en-US" dirty="0" smtClean="0"/>
              <a:t>NLP use </a:t>
            </a:r>
            <a:r>
              <a:rPr lang="en-US" dirty="0"/>
              <a:t>linguistic rules to mimic human communication and convert natural language into structured text for further analysis</a:t>
            </a:r>
            <a:r>
              <a:rPr lang="en-US" dirty="0" smtClean="0"/>
              <a:t>. </a:t>
            </a:r>
            <a:endParaRPr lang="en-US" dirty="0"/>
          </a:p>
        </p:txBody>
      </p:sp>
    </p:spTree>
    <p:extLst>
      <p:ext uri="{BB962C8B-B14F-4D97-AF65-F5344CB8AC3E}">
        <p14:creationId xmlns:p14="http://schemas.microsoft.com/office/powerpoint/2010/main" val="39232797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Natural Language Processing</a:t>
            </a:r>
            <a:r>
              <a:rPr lang="en-US" altLang="zh-CN" b="1" dirty="0" smtClean="0"/>
              <a:t>:</a:t>
            </a:r>
            <a:r>
              <a:rPr lang="zh-CN" altLang="en-US" b="1" dirty="0" smtClean="0"/>
              <a:t> </a:t>
            </a:r>
            <a:endParaRPr lang="en-US" altLang="zh-CN" b="1" dirty="0" smtClean="0"/>
          </a:p>
          <a:p>
            <a:pPr lvl="1"/>
            <a:r>
              <a:rPr lang="en-US" b="1" dirty="0" smtClean="0"/>
              <a:t>Broad</a:t>
            </a:r>
            <a:r>
              <a:rPr lang="zh-CN" altLang="en-US" b="1" dirty="0" smtClean="0"/>
              <a:t> </a:t>
            </a:r>
            <a:r>
              <a:rPr lang="en-US" altLang="zh-CN" b="1" dirty="0" smtClean="0"/>
              <a:t>area</a:t>
            </a:r>
            <a:r>
              <a:rPr lang="zh-CN" altLang="en-US" b="1" dirty="0" smtClean="0"/>
              <a:t> </a:t>
            </a:r>
            <a:r>
              <a:rPr lang="en-US" altLang="zh-CN" b="1" dirty="0" smtClean="0"/>
              <a:t>of</a:t>
            </a:r>
            <a:r>
              <a:rPr lang="zh-CN" altLang="en-US" b="1" dirty="0" smtClean="0"/>
              <a:t> </a:t>
            </a:r>
            <a:r>
              <a:rPr lang="en-US" altLang="zh-CN" b="1" dirty="0" smtClean="0"/>
              <a:t>academic</a:t>
            </a:r>
            <a:r>
              <a:rPr lang="zh-CN" altLang="en-US" b="1" dirty="0" smtClean="0"/>
              <a:t> </a:t>
            </a:r>
            <a:r>
              <a:rPr lang="en-US" altLang="zh-CN" b="1" dirty="0" smtClean="0"/>
              <a:t>and</a:t>
            </a:r>
            <a:r>
              <a:rPr lang="zh-CN" altLang="en-US" b="1" dirty="0" smtClean="0"/>
              <a:t> </a:t>
            </a:r>
            <a:r>
              <a:rPr lang="en-US" altLang="zh-CN" b="1" dirty="0" smtClean="0"/>
              <a:t>an</a:t>
            </a:r>
            <a:r>
              <a:rPr lang="zh-CN" altLang="en-US" b="1" dirty="0" smtClean="0"/>
              <a:t> </a:t>
            </a:r>
            <a:r>
              <a:rPr lang="en-US" altLang="zh-CN" b="1" dirty="0" smtClean="0"/>
              <a:t>important</a:t>
            </a:r>
            <a:r>
              <a:rPr lang="zh-CN" altLang="en-US" b="1" dirty="0" smtClean="0"/>
              <a:t> </a:t>
            </a:r>
            <a:r>
              <a:rPr lang="en-US" altLang="zh-CN" b="1" dirty="0" smtClean="0"/>
              <a:t>area</a:t>
            </a:r>
            <a:r>
              <a:rPr lang="zh-CN" altLang="en-US" b="1" dirty="0" smtClean="0"/>
              <a:t> </a:t>
            </a:r>
            <a:r>
              <a:rPr lang="en-US" altLang="zh-CN" b="1" dirty="0" smtClean="0"/>
              <a:t>of</a:t>
            </a:r>
            <a:r>
              <a:rPr lang="zh-CN" altLang="en-US" b="1" dirty="0" smtClean="0"/>
              <a:t> </a:t>
            </a:r>
            <a:r>
              <a:rPr lang="en-US" altLang="zh-CN" b="1" dirty="0" smtClean="0"/>
              <a:t>computational</a:t>
            </a:r>
            <a:r>
              <a:rPr lang="zh-CN" altLang="en-US" b="1" dirty="0" smtClean="0"/>
              <a:t> </a:t>
            </a:r>
            <a:r>
              <a:rPr lang="en-US" altLang="zh-CN" b="1" dirty="0" smtClean="0"/>
              <a:t>linguistics</a:t>
            </a:r>
          </a:p>
          <a:p>
            <a:pPr lvl="1"/>
            <a:r>
              <a:rPr lang="en-US" b="1" dirty="0" smtClean="0"/>
              <a:t>High</a:t>
            </a:r>
            <a:r>
              <a:rPr lang="zh-CN" altLang="en-US" b="1" dirty="0" smtClean="0"/>
              <a:t> </a:t>
            </a:r>
            <a:r>
              <a:rPr lang="en-US" altLang="zh-CN" b="1" dirty="0" smtClean="0"/>
              <a:t>frequency</a:t>
            </a:r>
            <a:r>
              <a:rPr lang="zh-CN" altLang="en-US" b="1" dirty="0" smtClean="0"/>
              <a:t> </a:t>
            </a:r>
            <a:r>
              <a:rPr lang="en-US" altLang="zh-CN" b="1" dirty="0" smtClean="0"/>
              <a:t>words/</a:t>
            </a:r>
            <a:r>
              <a:rPr lang="zh-CN" altLang="en-US" b="1" dirty="0" smtClean="0"/>
              <a:t> </a:t>
            </a:r>
            <a:r>
              <a:rPr lang="en-US" altLang="zh-CN" b="1" dirty="0" smtClean="0"/>
              <a:t>collections</a:t>
            </a:r>
            <a:r>
              <a:rPr lang="zh-CN" altLang="en-US" b="1" dirty="0" smtClean="0"/>
              <a:t> </a:t>
            </a:r>
            <a:r>
              <a:rPr lang="en-US" altLang="zh-CN" b="1" dirty="0" smtClean="0"/>
              <a:t>of</a:t>
            </a:r>
            <a:r>
              <a:rPr lang="zh-CN" altLang="en-US" b="1" dirty="0" smtClean="0"/>
              <a:t> </a:t>
            </a:r>
            <a:r>
              <a:rPr lang="en-US" altLang="zh-CN" b="1" dirty="0" smtClean="0"/>
              <a:t>words</a:t>
            </a:r>
            <a:r>
              <a:rPr lang="zh-CN" altLang="en-US" b="1" dirty="0" smtClean="0"/>
              <a:t> </a:t>
            </a:r>
            <a:r>
              <a:rPr lang="en-US" altLang="zh-CN" b="1" dirty="0" smtClean="0"/>
              <a:t>that</a:t>
            </a:r>
            <a:r>
              <a:rPr lang="zh-CN" altLang="en-US" b="1" dirty="0" smtClean="0"/>
              <a:t> </a:t>
            </a:r>
            <a:r>
              <a:rPr lang="en-US" altLang="zh-CN" b="1" dirty="0" smtClean="0"/>
              <a:t>mean</a:t>
            </a:r>
            <a:r>
              <a:rPr lang="zh-CN" altLang="en-US" b="1" dirty="0" smtClean="0"/>
              <a:t> </a:t>
            </a:r>
            <a:r>
              <a:rPr lang="en-US" altLang="zh-CN" b="1" dirty="0" smtClean="0"/>
              <a:t>something</a:t>
            </a:r>
            <a:r>
              <a:rPr lang="zh-CN" altLang="en-US" b="1" dirty="0" smtClean="0"/>
              <a:t> </a:t>
            </a:r>
            <a:r>
              <a:rPr lang="en-US" altLang="zh-CN" b="1" dirty="0" smtClean="0"/>
              <a:t>special</a:t>
            </a:r>
          </a:p>
          <a:p>
            <a:pPr lvl="1"/>
            <a:r>
              <a:rPr lang="en-US" b="1" dirty="0" smtClean="0"/>
              <a:t>Words</a:t>
            </a:r>
            <a:r>
              <a:rPr lang="zh-CN" altLang="en-US" b="1" dirty="0" smtClean="0"/>
              <a:t> </a:t>
            </a:r>
            <a:r>
              <a:rPr lang="en-US" altLang="zh-CN" b="1" dirty="0" smtClean="0"/>
              <a:t>relating</a:t>
            </a:r>
            <a:r>
              <a:rPr lang="zh-CN" altLang="en-US" b="1" dirty="0" smtClean="0"/>
              <a:t> </a:t>
            </a:r>
            <a:r>
              <a:rPr lang="en-US" altLang="zh-CN" b="1" dirty="0" smtClean="0"/>
              <a:t>to</a:t>
            </a:r>
            <a:r>
              <a:rPr lang="zh-CN" altLang="en-US" b="1" dirty="0" smtClean="0"/>
              <a:t> </a:t>
            </a:r>
            <a:r>
              <a:rPr lang="en-US" altLang="zh-CN" b="1" dirty="0" smtClean="0"/>
              <a:t>the</a:t>
            </a:r>
            <a:r>
              <a:rPr lang="zh-CN" altLang="en-US" b="1" dirty="0" smtClean="0"/>
              <a:t> </a:t>
            </a:r>
            <a:r>
              <a:rPr lang="en-US" altLang="zh-CN" b="1" dirty="0" smtClean="0"/>
              <a:t>same</a:t>
            </a:r>
            <a:r>
              <a:rPr lang="zh-CN" altLang="en-US" b="1" dirty="0" smtClean="0"/>
              <a:t> </a:t>
            </a:r>
            <a:r>
              <a:rPr lang="en-US" altLang="zh-CN" b="1" dirty="0" smtClean="0"/>
              <a:t>concept</a:t>
            </a:r>
            <a:r>
              <a:rPr lang="zh-CN" altLang="en-US" b="1" dirty="0" smtClean="0"/>
              <a:t> </a:t>
            </a:r>
            <a:r>
              <a:rPr lang="en-US" altLang="zh-CN" b="1" dirty="0" smtClean="0"/>
              <a:t>or</a:t>
            </a:r>
            <a:r>
              <a:rPr lang="zh-CN" altLang="en-US" b="1" dirty="0" smtClean="0"/>
              <a:t> </a:t>
            </a:r>
            <a:r>
              <a:rPr lang="en-US" altLang="zh-CN" b="1" dirty="0" smtClean="0"/>
              <a:t>word</a:t>
            </a:r>
            <a:r>
              <a:rPr lang="zh-CN" altLang="en-US" b="1" dirty="0" smtClean="0"/>
              <a:t> </a:t>
            </a:r>
            <a:r>
              <a:rPr lang="en-US" altLang="zh-CN" b="1" dirty="0" smtClean="0"/>
              <a:t>stem</a:t>
            </a:r>
          </a:p>
          <a:p>
            <a:pPr lvl="1"/>
            <a:r>
              <a:rPr lang="en-US" b="1" dirty="0" smtClean="0"/>
              <a:t>Syntactic</a:t>
            </a:r>
            <a:r>
              <a:rPr lang="zh-CN" altLang="en-US" b="1" dirty="0" smtClean="0"/>
              <a:t> </a:t>
            </a:r>
            <a:r>
              <a:rPr lang="en-US" altLang="zh-CN" b="1" dirty="0" smtClean="0"/>
              <a:t>structures/sequences</a:t>
            </a:r>
            <a:r>
              <a:rPr lang="zh-CN" altLang="en-US" b="1" dirty="0" smtClean="0"/>
              <a:t> </a:t>
            </a:r>
            <a:r>
              <a:rPr lang="en-US" altLang="zh-CN" b="1" dirty="0" smtClean="0"/>
              <a:t>of</a:t>
            </a:r>
            <a:r>
              <a:rPr lang="zh-CN" altLang="en-US" b="1" dirty="0" smtClean="0"/>
              <a:t> </a:t>
            </a:r>
            <a:r>
              <a:rPr lang="en-US" altLang="zh-CN" b="1" dirty="0" smtClean="0"/>
              <a:t>words</a:t>
            </a:r>
            <a:r>
              <a:rPr lang="zh-CN" altLang="en-US" b="1" dirty="0" smtClean="0"/>
              <a:t> </a:t>
            </a:r>
            <a:r>
              <a:rPr lang="en-US" altLang="zh-CN" b="1" dirty="0" smtClean="0"/>
              <a:t>that</a:t>
            </a:r>
            <a:r>
              <a:rPr lang="zh-CN" altLang="en-US" b="1" dirty="0" smtClean="0"/>
              <a:t> </a:t>
            </a:r>
            <a:r>
              <a:rPr lang="en-US" altLang="zh-CN" b="1" dirty="0" smtClean="0"/>
              <a:t>form</a:t>
            </a:r>
            <a:r>
              <a:rPr lang="zh-CN" altLang="en-US" b="1" dirty="0" smtClean="0"/>
              <a:t> </a:t>
            </a:r>
            <a:r>
              <a:rPr lang="en-US" altLang="zh-CN" b="1" dirty="0" smtClean="0"/>
              <a:t>terms</a:t>
            </a:r>
          </a:p>
          <a:p>
            <a:r>
              <a:rPr lang="en-US" altLang="zh-CN" b="1" dirty="0" smtClean="0"/>
              <a:t>Terms-</a:t>
            </a:r>
            <a:r>
              <a:rPr lang="zh-CN" altLang="en-US" b="1" dirty="0" smtClean="0"/>
              <a:t> </a:t>
            </a:r>
            <a:r>
              <a:rPr lang="en-US" altLang="zh-CN" b="1" dirty="0" smtClean="0"/>
              <a:t>by-documents</a:t>
            </a:r>
            <a:r>
              <a:rPr lang="zh-CN" altLang="en-US" b="1" dirty="0" smtClean="0"/>
              <a:t> </a:t>
            </a:r>
            <a:r>
              <a:rPr lang="en-US" altLang="zh-CN" b="1" dirty="0" smtClean="0"/>
              <a:t>matrix</a:t>
            </a:r>
            <a:r>
              <a:rPr lang="zh-CN" altLang="en-US" b="1" dirty="0" smtClean="0"/>
              <a:t> </a:t>
            </a:r>
            <a:r>
              <a:rPr lang="en-US" altLang="zh-CN" b="1" dirty="0" smtClean="0"/>
              <a:t>(aka lexical</a:t>
            </a:r>
            <a:r>
              <a:rPr lang="zh-CN" altLang="en-US" b="1" dirty="0" smtClean="0"/>
              <a:t> </a:t>
            </a:r>
            <a:r>
              <a:rPr lang="en-US" altLang="zh-CN" b="1" dirty="0" smtClean="0"/>
              <a:t>table) </a:t>
            </a:r>
          </a:p>
          <a:p>
            <a:pPr lvl="1"/>
            <a:r>
              <a:rPr lang="en-US" altLang="zh-CN" b="1" dirty="0" smtClean="0"/>
              <a:t>contains words/word-stems in rows</a:t>
            </a:r>
            <a:r>
              <a:rPr lang="zh-CN" altLang="en-US" b="1" dirty="0" smtClean="0"/>
              <a:t> </a:t>
            </a:r>
            <a:r>
              <a:rPr lang="en-US" altLang="zh-CN" b="1" dirty="0" smtClean="0"/>
              <a:t>and documents are in columns. </a:t>
            </a:r>
          </a:p>
          <a:p>
            <a:pPr lvl="1"/>
            <a:r>
              <a:rPr lang="en-US" altLang="zh-CN" b="1" dirty="0" smtClean="0"/>
              <a:t>Cells contain frequency count</a:t>
            </a:r>
          </a:p>
          <a:p>
            <a:pPr lvl="1"/>
            <a:r>
              <a:rPr lang="en-US" altLang="zh-CN" b="1" dirty="0" smtClean="0"/>
              <a:t>Very </a:t>
            </a:r>
            <a:r>
              <a:rPr lang="en-US" altLang="zh-CN" b="1" dirty="0"/>
              <a:t>low frequency terms, those used in few documents, are dropped from the terms-by-documents matrix, reducing the number of rows in the matrix</a:t>
            </a:r>
            <a:r>
              <a:rPr lang="en-US" altLang="zh-CN" b="1" dirty="0" smtClean="0"/>
              <a:t>.</a:t>
            </a:r>
            <a:endParaRPr lang="en-US" altLang="zh-CN" b="1" dirty="0"/>
          </a:p>
        </p:txBody>
      </p:sp>
    </p:spTree>
    <p:extLst>
      <p:ext uri="{BB962C8B-B14F-4D97-AF65-F5344CB8AC3E}">
        <p14:creationId xmlns:p14="http://schemas.microsoft.com/office/powerpoint/2010/main" val="17550501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Terms-by-documents</a:t>
            </a:r>
            <a:r>
              <a:rPr lang="zh-CN" altLang="en-US" dirty="0" smtClean="0"/>
              <a:t> </a:t>
            </a:r>
            <a:r>
              <a:rPr lang="en-US" altLang="zh-CN" dirty="0" smtClean="0"/>
              <a:t>matrix</a:t>
            </a:r>
            <a:r>
              <a:rPr lang="zh-CN" altLang="en-US" dirty="0" smtClean="0"/>
              <a:t> </a:t>
            </a:r>
            <a:endParaRPr lang="en-US" dirty="0"/>
          </a:p>
        </p:txBody>
      </p:sp>
      <p:pic>
        <p:nvPicPr>
          <p:cNvPr id="4" name="Content Placeholder 3"/>
          <p:cNvPicPr>
            <a:picLocks noGrp="1" noChangeAspect="1"/>
          </p:cNvPicPr>
          <p:nvPr>
            <p:ph idx="1"/>
          </p:nvPr>
        </p:nvPicPr>
        <p:blipFill>
          <a:blip r:embed="rId2"/>
          <a:srcRect l="-13326" r="-13326"/>
          <a:stretch>
            <a:fillRect/>
          </a:stretch>
        </p:blipFill>
        <p:spPr/>
      </p:pic>
    </p:spTree>
    <p:extLst>
      <p:ext uri="{BB962C8B-B14F-4D97-AF65-F5344CB8AC3E}">
        <p14:creationId xmlns:p14="http://schemas.microsoft.com/office/powerpoint/2010/main" val="10419333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b="1" dirty="0" smtClean="0"/>
              <a:t>Context is important when working with text.</a:t>
            </a:r>
          </a:p>
          <a:p>
            <a:r>
              <a:rPr lang="en-US" dirty="0" smtClean="0"/>
              <a:t>A</a:t>
            </a:r>
            <a:r>
              <a:rPr lang="zh-CN" altLang="en-US" dirty="0" smtClean="0"/>
              <a:t> </a:t>
            </a:r>
            <a:r>
              <a:rPr lang="en-US" altLang="zh-CN" dirty="0" smtClean="0"/>
              <a:t>good</a:t>
            </a:r>
            <a:r>
              <a:rPr lang="zh-CN" altLang="en-US" dirty="0" smtClean="0"/>
              <a:t> </a:t>
            </a:r>
            <a:r>
              <a:rPr lang="en-US" altLang="zh-CN" dirty="0" smtClean="0"/>
              <a:t>source</a:t>
            </a:r>
            <a:r>
              <a:rPr lang="zh-CN" altLang="en-US" dirty="0" smtClean="0"/>
              <a:t> </a:t>
            </a:r>
            <a:r>
              <a:rPr lang="en-US" altLang="zh-CN" dirty="0" smtClean="0"/>
              <a:t>for</a:t>
            </a:r>
            <a:r>
              <a:rPr lang="zh-CN" altLang="en-US" dirty="0" smtClean="0"/>
              <a:t> </a:t>
            </a:r>
            <a:r>
              <a:rPr lang="en-US" altLang="zh-CN" dirty="0" smtClean="0"/>
              <a:t>movies</a:t>
            </a:r>
            <a:r>
              <a:rPr lang="zh-CN" altLang="en-US" dirty="0" smtClean="0"/>
              <a:t> </a:t>
            </a:r>
            <a:r>
              <a:rPr lang="en-US" altLang="zh-CN" dirty="0" smtClean="0"/>
              <a:t>information:</a:t>
            </a:r>
            <a:r>
              <a:rPr lang="zh-CN" altLang="en-US" dirty="0" smtClean="0"/>
              <a:t> </a:t>
            </a:r>
            <a:r>
              <a:rPr lang="en-US" altLang="zh-CN" dirty="0" smtClean="0"/>
              <a:t>The</a:t>
            </a:r>
            <a:r>
              <a:rPr lang="zh-CN" altLang="en-US" dirty="0" smtClean="0"/>
              <a:t> </a:t>
            </a:r>
            <a:r>
              <a:rPr lang="en-US" altLang="zh-CN" dirty="0" smtClean="0"/>
              <a:t>Internet</a:t>
            </a:r>
            <a:r>
              <a:rPr lang="zh-CN" altLang="en-US" dirty="0" smtClean="0"/>
              <a:t> </a:t>
            </a:r>
            <a:r>
              <a:rPr lang="en-US" altLang="zh-CN" dirty="0" smtClean="0"/>
              <a:t>Movie</a:t>
            </a:r>
            <a:r>
              <a:rPr lang="zh-CN" altLang="en-US" dirty="0" smtClean="0"/>
              <a:t> </a:t>
            </a:r>
            <a:r>
              <a:rPr lang="en-US" altLang="zh-CN" dirty="0" smtClean="0"/>
              <a:t>Database(</a:t>
            </a:r>
            <a:r>
              <a:rPr lang="en-US" altLang="zh-CN" dirty="0" err="1" smtClean="0"/>
              <a:t>IMDb</a:t>
            </a:r>
            <a:r>
              <a:rPr lang="en-US" altLang="zh-CN" dirty="0" smtClean="0"/>
              <a:t>)</a:t>
            </a:r>
          </a:p>
          <a:p>
            <a:r>
              <a:rPr lang="en-US" dirty="0" smtClean="0"/>
              <a:t>The</a:t>
            </a:r>
            <a:r>
              <a:rPr lang="zh-CN" altLang="en-US" dirty="0" smtClean="0"/>
              <a:t> </a:t>
            </a:r>
            <a:r>
              <a:rPr lang="en-US" altLang="zh-CN" dirty="0" smtClean="0"/>
              <a:t>tagline</a:t>
            </a:r>
            <a:r>
              <a:rPr lang="zh-CN" altLang="en-US" dirty="0" smtClean="0"/>
              <a:t> </a:t>
            </a:r>
            <a:r>
              <a:rPr lang="en-US" altLang="zh-CN" dirty="0" smtClean="0"/>
              <a:t>file:</a:t>
            </a:r>
            <a:r>
              <a:rPr lang="zh-CN" altLang="en-US" dirty="0" smtClean="0"/>
              <a:t> </a:t>
            </a:r>
            <a:r>
              <a:rPr lang="en-US" altLang="zh-CN" dirty="0" smtClean="0"/>
              <a:t>100</a:t>
            </a:r>
            <a:r>
              <a:rPr lang="zh-CN" altLang="en-US" dirty="0" smtClean="0"/>
              <a:t> </a:t>
            </a:r>
            <a:r>
              <a:rPr lang="en-US" altLang="zh-CN" dirty="0" smtClean="0"/>
              <a:t>years</a:t>
            </a:r>
            <a:r>
              <a:rPr lang="zh-CN" altLang="en-US" dirty="0" smtClean="0"/>
              <a:t> </a:t>
            </a:r>
            <a:r>
              <a:rPr lang="en-US" altLang="zh-CN" dirty="0" smtClean="0"/>
              <a:t>of</a:t>
            </a:r>
            <a:r>
              <a:rPr lang="zh-CN" altLang="en-US" dirty="0" smtClean="0"/>
              <a:t> </a:t>
            </a:r>
            <a:r>
              <a:rPr lang="en-US" altLang="zh-CN" dirty="0" smtClean="0"/>
              <a:t>movie</a:t>
            </a:r>
            <a:r>
              <a:rPr lang="zh-CN" altLang="en-US" dirty="0" smtClean="0"/>
              <a:t> </a:t>
            </a:r>
            <a:r>
              <a:rPr lang="en-US" altLang="zh-CN" dirty="0" smtClean="0"/>
              <a:t>tagline</a:t>
            </a:r>
            <a:r>
              <a:rPr lang="zh-CN" altLang="en-US" dirty="0" smtClean="0"/>
              <a:t> </a:t>
            </a:r>
            <a:r>
              <a:rPr lang="en-US" altLang="zh-CN" dirty="0" smtClean="0"/>
              <a:t>information</a:t>
            </a:r>
            <a:r>
              <a:rPr lang="zh-CN" altLang="en-US" dirty="0" smtClean="0"/>
              <a:t> </a:t>
            </a:r>
            <a:r>
              <a:rPr lang="en-US" altLang="zh-CN" dirty="0" smtClean="0"/>
              <a:t>from</a:t>
            </a:r>
            <a:r>
              <a:rPr lang="zh-CN" altLang="en-US" dirty="0" smtClean="0"/>
              <a:t> </a:t>
            </a:r>
            <a:r>
              <a:rPr lang="en-US" altLang="zh-CN" dirty="0" err="1" smtClean="0"/>
              <a:t>IMDb</a:t>
            </a:r>
            <a:endParaRPr lang="en-US" dirty="0"/>
          </a:p>
        </p:txBody>
      </p:sp>
    </p:spTree>
    <p:extLst>
      <p:ext uri="{BB962C8B-B14F-4D97-AF65-F5344CB8AC3E}">
        <p14:creationId xmlns:p14="http://schemas.microsoft.com/office/powerpoint/2010/main" val="33529224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t>
            </a:r>
            <a:r>
              <a:rPr lang="en-US" dirty="0" smtClean="0"/>
              <a:t>ext </a:t>
            </a:r>
            <a:r>
              <a:rPr lang="en-US" dirty="0"/>
              <a:t>A</a:t>
            </a:r>
            <a:r>
              <a:rPr lang="en-US" dirty="0" smtClean="0"/>
              <a:t>nalytics </a:t>
            </a:r>
            <a:r>
              <a:rPr lang="en-US" dirty="0"/>
              <a:t>P</a:t>
            </a:r>
            <a:r>
              <a:rPr lang="en-US" dirty="0" smtClean="0"/>
              <a:t>roblems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Unsupervised text analytics problems</a:t>
            </a:r>
          </a:p>
          <a:p>
            <a:pPr lvl="1"/>
            <a:r>
              <a:rPr lang="en-US" b="1" dirty="0" smtClean="0"/>
              <a:t>No response or class to be predicted</a:t>
            </a:r>
          </a:p>
          <a:p>
            <a:pPr lvl="1"/>
            <a:r>
              <a:rPr lang="en-US" b="1" dirty="0" smtClean="0"/>
              <a:t>Identify common patterns or trends in the data</a:t>
            </a:r>
          </a:p>
          <a:p>
            <a:pPr lvl="1"/>
            <a:r>
              <a:rPr lang="en-US" b="1" dirty="0" smtClean="0"/>
              <a:t>Define text measures describing the documents in the corpus</a:t>
            </a:r>
          </a:p>
          <a:p>
            <a:r>
              <a:rPr lang="en-US" b="1" dirty="0" smtClean="0"/>
              <a:t>Supervised text analytics problems</a:t>
            </a:r>
          </a:p>
          <a:p>
            <a:pPr lvl="1"/>
            <a:r>
              <a:rPr lang="en-US" b="1" dirty="0" smtClean="0"/>
              <a:t>A response or class of documents to be predicted</a:t>
            </a:r>
          </a:p>
          <a:p>
            <a:pPr lvl="1"/>
            <a:r>
              <a:rPr lang="en-US" b="1" dirty="0" smtClean="0"/>
              <a:t>Text classification problems </a:t>
            </a:r>
            <a:r>
              <a:rPr lang="en-US" b="1" dirty="0" err="1" smtClean="0"/>
              <a:t>eg</a:t>
            </a:r>
            <a:r>
              <a:rPr lang="en-US" b="1" dirty="0" smtClean="0"/>
              <a:t> spam or not</a:t>
            </a:r>
          </a:p>
          <a:p>
            <a:pPr lvl="1"/>
            <a:r>
              <a:rPr lang="en-US" b="1" dirty="0" smtClean="0"/>
              <a:t>Information retrieval, search engines classify documents</a:t>
            </a:r>
          </a:p>
          <a:p>
            <a:pPr lvl="1"/>
            <a:r>
              <a:rPr lang="en-US" b="1" dirty="0" smtClean="0"/>
              <a:t>Techniques</a:t>
            </a:r>
            <a:r>
              <a:rPr lang="en-US" altLang="zh-CN" b="1" dirty="0" smtClean="0"/>
              <a:t>:</a:t>
            </a:r>
            <a:r>
              <a:rPr lang="zh-CN" altLang="en-US" b="1" dirty="0" smtClean="0"/>
              <a:t> </a:t>
            </a:r>
            <a:r>
              <a:rPr lang="en-US" b="1" dirty="0" smtClean="0"/>
              <a:t>Logistic regression, linear discriminant function analysis, classification trees and support vector machines</a:t>
            </a:r>
          </a:p>
          <a:p>
            <a:r>
              <a:rPr lang="en-US" b="1" dirty="0" smtClean="0"/>
              <a:t>Automatic</a:t>
            </a:r>
            <a:r>
              <a:rPr lang="zh-CN" altLang="en-US" b="1" dirty="0" smtClean="0"/>
              <a:t> </a:t>
            </a:r>
            <a:r>
              <a:rPr lang="en-US" altLang="zh-CN" b="1" dirty="0" smtClean="0"/>
              <a:t>text</a:t>
            </a:r>
            <a:r>
              <a:rPr lang="zh-CN" altLang="en-US" b="1" dirty="0" smtClean="0"/>
              <a:t> </a:t>
            </a:r>
            <a:r>
              <a:rPr lang="en-US" altLang="zh-CN" b="1" dirty="0" smtClean="0"/>
              <a:t>summarization</a:t>
            </a:r>
          </a:p>
          <a:p>
            <a:pPr lvl="1"/>
            <a:r>
              <a:rPr lang="en-US" b="1" dirty="0" smtClean="0"/>
              <a:t>Help</a:t>
            </a:r>
            <a:r>
              <a:rPr lang="zh-CN" altLang="en-US" b="1" dirty="0" smtClean="0"/>
              <a:t> </a:t>
            </a:r>
            <a:r>
              <a:rPr lang="en-US" altLang="zh-CN" b="1" dirty="0" smtClean="0"/>
              <a:t>with</a:t>
            </a:r>
            <a:r>
              <a:rPr lang="zh-CN" altLang="en-US" b="1" dirty="0" smtClean="0"/>
              <a:t> </a:t>
            </a:r>
            <a:r>
              <a:rPr lang="en-US" altLang="zh-CN" b="1" dirty="0" smtClean="0"/>
              <a:t>information</a:t>
            </a:r>
            <a:r>
              <a:rPr lang="zh-CN" altLang="en-US" b="1" dirty="0" smtClean="0"/>
              <a:t> </a:t>
            </a:r>
            <a:r>
              <a:rPr lang="en-US" altLang="zh-CN" b="1" dirty="0" smtClean="0"/>
              <a:t>management</a:t>
            </a:r>
          </a:p>
          <a:p>
            <a:pPr lvl="1"/>
            <a:r>
              <a:rPr lang="en-US" b="1" dirty="0" smtClean="0"/>
              <a:t>Recognize</a:t>
            </a:r>
            <a:r>
              <a:rPr lang="zh-CN" altLang="en-US" b="1" dirty="0" smtClean="0"/>
              <a:t> </a:t>
            </a:r>
            <a:r>
              <a:rPr lang="en-US" altLang="zh-CN" b="1" dirty="0" smtClean="0"/>
              <a:t>common</a:t>
            </a:r>
            <a:r>
              <a:rPr lang="zh-CN" altLang="en-US" b="1" dirty="0" smtClean="0"/>
              <a:t> </a:t>
            </a:r>
            <a:r>
              <a:rPr lang="en-US" altLang="zh-CN" b="1" dirty="0" smtClean="0"/>
              <a:t>text</a:t>
            </a:r>
            <a:r>
              <a:rPr lang="zh-CN" altLang="en-US" b="1" dirty="0" smtClean="0"/>
              <a:t> </a:t>
            </a:r>
            <a:r>
              <a:rPr lang="en-US" altLang="zh-CN" b="1" dirty="0" smtClean="0"/>
              <a:t>strings</a:t>
            </a:r>
            <a:r>
              <a:rPr lang="zh-CN" altLang="en-US" b="1" dirty="0" smtClean="0"/>
              <a:t> </a:t>
            </a:r>
            <a:r>
              <a:rPr lang="en-US" altLang="zh-CN" b="1" dirty="0" smtClean="0"/>
              <a:t>associated</a:t>
            </a:r>
            <a:r>
              <a:rPr lang="zh-CN" altLang="en-US" b="1" dirty="0" smtClean="0"/>
              <a:t> </a:t>
            </a:r>
            <a:r>
              <a:rPr lang="en-US" altLang="zh-CN" b="1" dirty="0" smtClean="0"/>
              <a:t>with</a:t>
            </a:r>
            <a:r>
              <a:rPr lang="zh-CN" altLang="en-US" b="1" dirty="0" smtClean="0"/>
              <a:t> </a:t>
            </a:r>
            <a:r>
              <a:rPr lang="en-US" altLang="zh-CN" b="1" dirty="0" smtClean="0"/>
              <a:t>user</a:t>
            </a:r>
            <a:r>
              <a:rPr lang="zh-CN" altLang="en-US" b="1" dirty="0" smtClean="0"/>
              <a:t> </a:t>
            </a:r>
            <a:r>
              <a:rPr lang="en-US" altLang="zh-CN" b="1" dirty="0" smtClean="0"/>
              <a:t>requests</a:t>
            </a:r>
            <a:endParaRPr lang="en-US" b="1" dirty="0"/>
          </a:p>
        </p:txBody>
      </p:sp>
    </p:spTree>
    <p:extLst>
      <p:ext uri="{BB962C8B-B14F-4D97-AF65-F5344CB8AC3E}">
        <p14:creationId xmlns:p14="http://schemas.microsoft.com/office/powerpoint/2010/main" val="182962506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R Programmer’s Word Cloud</a:t>
            </a:r>
            <a:endParaRPr lang="en-US" dirty="0"/>
          </a:p>
        </p:txBody>
      </p:sp>
      <p:pic>
        <p:nvPicPr>
          <p:cNvPr id="4" name="Content Placeholder 3"/>
          <p:cNvPicPr>
            <a:picLocks noGrp="1" noChangeAspect="1"/>
          </p:cNvPicPr>
          <p:nvPr>
            <p:ph idx="1"/>
          </p:nvPr>
        </p:nvPicPr>
        <p:blipFill>
          <a:blip r:embed="rId2"/>
          <a:srcRect l="-31500" r="-31500"/>
          <a:stretch>
            <a:fillRect/>
          </a:stretch>
        </p:blipFill>
        <p:spPr>
          <a:xfrm>
            <a:off x="-365125" y="1417638"/>
            <a:ext cx="9545527" cy="5249672"/>
          </a:xfrm>
        </p:spPr>
      </p:pic>
    </p:spTree>
    <p:extLst>
      <p:ext uri="{BB962C8B-B14F-4D97-AF65-F5344CB8AC3E}">
        <p14:creationId xmlns:p14="http://schemas.microsoft.com/office/powerpoint/2010/main" val="21765226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There is initial data preparation, parsing of the partially structured text data. </a:t>
            </a:r>
            <a:endParaRPr lang="en-US" b="1" dirty="0" smtClean="0"/>
          </a:p>
          <a:p>
            <a:r>
              <a:rPr lang="en-US" b="1" dirty="0" smtClean="0"/>
              <a:t>These </a:t>
            </a:r>
            <a:r>
              <a:rPr lang="en-US" b="1" dirty="0"/>
              <a:t>parsed data were used to define the corpus. </a:t>
            </a:r>
            <a:endParaRPr lang="en-US" b="1" dirty="0" smtClean="0"/>
          </a:p>
          <a:p>
            <a:pPr marL="342900" lvl="1" indent="-342900">
              <a:buFont typeface="Arial"/>
              <a:buChar char="•"/>
            </a:pPr>
            <a:r>
              <a:rPr lang="en-US" sz="3200" b="1" dirty="0"/>
              <a:t>Text measures are scores</a:t>
            </a:r>
            <a:r>
              <a:rPr lang="zh-CN" altLang="en-US" sz="3200" b="1" dirty="0"/>
              <a:t> </a:t>
            </a:r>
            <a:r>
              <a:rPr lang="en-US" altLang="zh-CN" sz="3200" b="1" dirty="0"/>
              <a:t>on</a:t>
            </a:r>
            <a:r>
              <a:rPr lang="zh-CN" altLang="en-US" sz="3200" b="1" dirty="0"/>
              <a:t> </a:t>
            </a:r>
            <a:r>
              <a:rPr lang="en-US" altLang="zh-CN" sz="3200" b="1" dirty="0"/>
              <a:t>attributes</a:t>
            </a:r>
            <a:r>
              <a:rPr lang="zh-CN" altLang="en-US" sz="3200" b="1" dirty="0"/>
              <a:t> </a:t>
            </a:r>
            <a:r>
              <a:rPr lang="en-US" altLang="zh-CN" sz="3200" b="1" dirty="0"/>
              <a:t>that</a:t>
            </a:r>
            <a:r>
              <a:rPr lang="zh-CN" altLang="en-US" sz="3200" b="1" dirty="0"/>
              <a:t> </a:t>
            </a:r>
            <a:r>
              <a:rPr lang="en-US" altLang="zh-CN" sz="3200" b="1" dirty="0"/>
              <a:t>describe</a:t>
            </a:r>
            <a:r>
              <a:rPr lang="zh-CN" altLang="en-US" sz="3200" b="1" dirty="0"/>
              <a:t> </a:t>
            </a:r>
            <a:r>
              <a:rPr lang="en-US" altLang="zh-CN" sz="3200" b="1" dirty="0"/>
              <a:t>text.</a:t>
            </a:r>
          </a:p>
          <a:p>
            <a:r>
              <a:rPr lang="en-US" b="1" dirty="0"/>
              <a:t>Te</a:t>
            </a:r>
            <a:r>
              <a:rPr lang="en-US" b="1" dirty="0" smtClean="0"/>
              <a:t>xt </a:t>
            </a:r>
            <a:r>
              <a:rPr lang="en-US" b="1" dirty="0"/>
              <a:t>measures are computed on the corpus. </a:t>
            </a:r>
            <a:endParaRPr lang="en-US" b="1" dirty="0" smtClean="0"/>
          </a:p>
          <a:p>
            <a:r>
              <a:rPr lang="en-US" b="1" dirty="0" smtClean="0"/>
              <a:t>Results </a:t>
            </a:r>
            <a:r>
              <a:rPr lang="en-US" b="1" dirty="0"/>
              <a:t>are presented using multivariate methods for data visualization. </a:t>
            </a:r>
            <a:endParaRPr lang="en-US" b="1" dirty="0" smtClean="0"/>
          </a:p>
          <a:p>
            <a:r>
              <a:rPr lang="en-US" b="1" dirty="0" smtClean="0"/>
              <a:t>The </a:t>
            </a:r>
            <a:r>
              <a:rPr lang="en-US" b="1" dirty="0"/>
              <a:t>program ends with the word cloud</a:t>
            </a:r>
            <a:r>
              <a:rPr lang="en-US" b="1" dirty="0" smtClean="0"/>
              <a:t>.</a:t>
            </a:r>
          </a:p>
        </p:txBody>
      </p:sp>
    </p:spTree>
    <p:extLst>
      <p:ext uri="{BB962C8B-B14F-4D97-AF65-F5344CB8AC3E}">
        <p14:creationId xmlns:p14="http://schemas.microsoft.com/office/powerpoint/2010/main" val="29764829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run the code?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Extract ch7.zip from Canvas</a:t>
            </a:r>
          </a:p>
          <a:p>
            <a:r>
              <a:rPr lang="en-US" dirty="0" smtClean="0"/>
              <a:t>Open the file ch7.txt</a:t>
            </a:r>
          </a:p>
          <a:p>
            <a:r>
              <a:rPr lang="en-US" dirty="0" smtClean="0"/>
              <a:t>Set the path inside function </a:t>
            </a:r>
            <a:r>
              <a:rPr lang="en-US" dirty="0" err="1" smtClean="0"/>
              <a:t>setwd</a:t>
            </a:r>
            <a:r>
              <a:rPr lang="en-US" dirty="0" smtClean="0"/>
              <a:t>(). </a:t>
            </a:r>
            <a:r>
              <a:rPr lang="en-US" dirty="0" err="1" smtClean="0"/>
              <a:t>Setwd</a:t>
            </a:r>
            <a:r>
              <a:rPr lang="en-US" dirty="0" smtClean="0"/>
              <a:t> sets the working directory for the code. </a:t>
            </a:r>
          </a:p>
          <a:p>
            <a:r>
              <a:rPr lang="en-US" dirty="0" smtClean="0"/>
              <a:t>First just run the library commands from the ch7.txt in R console. Install all the missing packages by using command </a:t>
            </a:r>
          </a:p>
          <a:p>
            <a:pPr lvl="1"/>
            <a:r>
              <a:rPr lang="en-US" dirty="0" err="1" smtClean="0"/>
              <a:t>Install.packages</a:t>
            </a:r>
            <a:r>
              <a:rPr lang="en-US" dirty="0" smtClean="0"/>
              <a:t>(“</a:t>
            </a:r>
            <a:r>
              <a:rPr lang="en-US" dirty="0" err="1" smtClean="0"/>
              <a:t>missingPackage</a:t>
            </a:r>
            <a:r>
              <a:rPr lang="en-US" dirty="0" smtClean="0"/>
              <a:t>”)</a:t>
            </a:r>
          </a:p>
          <a:p>
            <a:r>
              <a:rPr lang="en-US" dirty="0" smtClean="0"/>
              <a:t>Copy the code from ch7.txt and paste it in R-console/R-commander</a:t>
            </a:r>
          </a:p>
          <a:p>
            <a:r>
              <a:rPr lang="en-US" dirty="0" smtClean="0"/>
              <a:t>This folder has </a:t>
            </a:r>
          </a:p>
          <a:p>
            <a:pPr lvl="1"/>
            <a:r>
              <a:rPr lang="en-US" dirty="0" smtClean="0"/>
              <a:t>Code file: ch7.txt</a:t>
            </a:r>
          </a:p>
          <a:p>
            <a:pPr lvl="1"/>
            <a:r>
              <a:rPr lang="en-US" dirty="0" smtClean="0"/>
              <a:t>Data</a:t>
            </a:r>
          </a:p>
          <a:p>
            <a:pPr lvl="1"/>
            <a:r>
              <a:rPr lang="en-US" dirty="0" smtClean="0"/>
              <a:t>an appendix_c3_program.R which has a function used by the code.   </a:t>
            </a:r>
            <a:endParaRPr lang="en-US" dirty="0"/>
          </a:p>
        </p:txBody>
      </p:sp>
    </p:spTree>
    <p:extLst>
      <p:ext uri="{BB962C8B-B14F-4D97-AF65-F5344CB8AC3E}">
        <p14:creationId xmlns:p14="http://schemas.microsoft.com/office/powerpoint/2010/main" val="24042197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 tagline</a:t>
            </a:r>
            <a:endParaRPr lang="en-US" dirty="0"/>
          </a:p>
        </p:txBody>
      </p:sp>
      <p:sp>
        <p:nvSpPr>
          <p:cNvPr id="3" name="Content Placeholder 2"/>
          <p:cNvSpPr>
            <a:spLocks noGrp="1"/>
          </p:cNvSpPr>
          <p:nvPr>
            <p:ph idx="1"/>
          </p:nvPr>
        </p:nvSpPr>
        <p:spPr/>
        <p:txBody>
          <a:bodyPr/>
          <a:lstStyle/>
          <a:p>
            <a:r>
              <a:rPr lang="en-US" dirty="0" smtClean="0"/>
              <a:t>What</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move</a:t>
            </a:r>
            <a:r>
              <a:rPr lang="zh-CN" altLang="en-US" dirty="0" smtClean="0"/>
              <a:t> </a:t>
            </a:r>
            <a:r>
              <a:rPr lang="en-US" altLang="zh-CN" dirty="0" smtClean="0"/>
              <a:t>tagline?</a:t>
            </a:r>
          </a:p>
          <a:p>
            <a:pPr lvl="1"/>
            <a:r>
              <a:rPr lang="en-US" dirty="0" smtClean="0"/>
              <a:t>One</a:t>
            </a:r>
            <a:r>
              <a:rPr lang="zh-CN" altLang="en-US" dirty="0" smtClean="0"/>
              <a:t> </a:t>
            </a:r>
            <a:r>
              <a:rPr lang="en-US" altLang="zh-CN" dirty="0" smtClean="0"/>
              <a:t>or</a:t>
            </a:r>
            <a:r>
              <a:rPr lang="zh-CN" altLang="en-US" dirty="0" smtClean="0"/>
              <a:t> </a:t>
            </a:r>
            <a:r>
              <a:rPr lang="en-US" altLang="zh-CN" dirty="0" smtClean="0"/>
              <a:t>more</a:t>
            </a:r>
            <a:r>
              <a:rPr lang="zh-CN" altLang="en-US" dirty="0" smtClean="0"/>
              <a:t> </a:t>
            </a:r>
            <a:r>
              <a:rPr lang="en-US" altLang="zh-CN" dirty="0" smtClean="0"/>
              <a:t>comments,</a:t>
            </a:r>
            <a:r>
              <a:rPr lang="zh-CN" altLang="en-US" dirty="0" smtClean="0"/>
              <a:t> </a:t>
            </a:r>
            <a:r>
              <a:rPr lang="en-US" altLang="zh-CN" dirty="0" smtClean="0"/>
              <a:t>phrases,</a:t>
            </a:r>
            <a:r>
              <a:rPr lang="zh-CN" altLang="en-US" dirty="0" smtClean="0"/>
              <a:t> </a:t>
            </a:r>
            <a:r>
              <a:rPr lang="en-US" altLang="zh-CN" dirty="0" smtClean="0"/>
              <a:t>or</a:t>
            </a:r>
            <a:r>
              <a:rPr lang="zh-CN" altLang="en-US" dirty="0" smtClean="0"/>
              <a:t> </a:t>
            </a:r>
            <a:r>
              <a:rPr lang="en-US" altLang="zh-CN" dirty="0" smtClean="0"/>
              <a:t>sentences</a:t>
            </a:r>
          </a:p>
          <a:p>
            <a:pPr lvl="1"/>
            <a:r>
              <a:rPr lang="en-US" dirty="0" smtClean="0"/>
              <a:t>Linked</a:t>
            </a:r>
            <a:r>
              <a:rPr lang="zh-CN" altLang="en-US" dirty="0" smtClean="0"/>
              <a:t> </a:t>
            </a:r>
            <a:r>
              <a:rPr lang="en-US" altLang="zh-CN" dirty="0" smtClean="0"/>
              <a:t>to</a:t>
            </a:r>
            <a:r>
              <a:rPr lang="zh-CN" altLang="en-US" dirty="0" smtClean="0"/>
              <a:t> </a:t>
            </a:r>
            <a:r>
              <a:rPr lang="en-US" altLang="zh-CN" dirty="0" smtClean="0"/>
              <a:t>movie</a:t>
            </a:r>
            <a:r>
              <a:rPr lang="zh-CN" altLang="en-US" dirty="0" smtClean="0"/>
              <a:t> </a:t>
            </a:r>
            <a:r>
              <a:rPr lang="en-US" altLang="zh-CN" dirty="0" smtClean="0"/>
              <a:t>title</a:t>
            </a:r>
            <a:r>
              <a:rPr lang="zh-CN" altLang="en-US" dirty="0" smtClean="0"/>
              <a:t> </a:t>
            </a:r>
            <a:r>
              <a:rPr lang="en-US" altLang="zh-CN" dirty="0" smtClean="0"/>
              <a:t>and</a:t>
            </a:r>
            <a:r>
              <a:rPr lang="zh-CN" altLang="en-US" dirty="0" smtClean="0"/>
              <a:t> </a:t>
            </a:r>
            <a:r>
              <a:rPr lang="en-US" altLang="zh-CN" dirty="0" smtClean="0"/>
              <a:t>used</a:t>
            </a:r>
            <a:r>
              <a:rPr lang="zh-CN" altLang="en-US" dirty="0" smtClean="0"/>
              <a:t> </a:t>
            </a:r>
            <a:r>
              <a:rPr lang="en-US" altLang="zh-CN" dirty="0" smtClean="0"/>
              <a:t>on</a:t>
            </a:r>
            <a:r>
              <a:rPr lang="zh-CN" altLang="en-US" dirty="0" smtClean="0"/>
              <a:t> </a:t>
            </a:r>
            <a:r>
              <a:rPr lang="en-US" altLang="zh-CN" dirty="0" smtClean="0"/>
              <a:t>movie</a:t>
            </a:r>
            <a:r>
              <a:rPr lang="zh-CN" altLang="en-US" dirty="0" smtClean="0"/>
              <a:t> </a:t>
            </a:r>
            <a:r>
              <a:rPr lang="en-US" altLang="zh-CN" dirty="0" smtClean="0"/>
              <a:t>posters</a:t>
            </a:r>
            <a:r>
              <a:rPr lang="zh-CN" altLang="en-US" dirty="0" smtClean="0"/>
              <a:t> </a:t>
            </a:r>
            <a:r>
              <a:rPr lang="en-US" altLang="zh-CN" dirty="0" smtClean="0"/>
              <a:t>and</a:t>
            </a:r>
            <a:r>
              <a:rPr lang="zh-CN" altLang="en-US" dirty="0" smtClean="0"/>
              <a:t> </a:t>
            </a:r>
            <a:r>
              <a:rPr lang="en-US" altLang="zh-CN" dirty="0" smtClean="0"/>
              <a:t>covers</a:t>
            </a:r>
          </a:p>
          <a:p>
            <a:pPr lvl="1"/>
            <a:r>
              <a:rPr lang="en-US" altLang="zh-CN" dirty="0" smtClean="0"/>
              <a:t>Included</a:t>
            </a:r>
            <a:r>
              <a:rPr lang="zh-CN" altLang="en-US" dirty="0" smtClean="0"/>
              <a:t> </a:t>
            </a:r>
            <a:r>
              <a:rPr lang="en-US" altLang="zh-CN" dirty="0" smtClean="0"/>
              <a:t>in</a:t>
            </a:r>
            <a:r>
              <a:rPr lang="zh-CN" altLang="en-US" dirty="0" smtClean="0"/>
              <a:t> </a:t>
            </a:r>
            <a:r>
              <a:rPr lang="en-US" altLang="zh-CN" dirty="0" smtClean="0"/>
              <a:t>advertising</a:t>
            </a:r>
            <a:r>
              <a:rPr lang="zh-CN" altLang="en-US" dirty="0" smtClean="0"/>
              <a:t> </a:t>
            </a:r>
            <a:r>
              <a:rPr lang="en-US" altLang="zh-CN" dirty="0" smtClean="0"/>
              <a:t>copy</a:t>
            </a:r>
            <a:r>
              <a:rPr lang="zh-CN" altLang="en-US" dirty="0" smtClean="0"/>
              <a:t> </a:t>
            </a:r>
            <a:r>
              <a:rPr lang="en-US" altLang="zh-CN" dirty="0" smtClean="0"/>
              <a:t>and</a:t>
            </a:r>
            <a:r>
              <a:rPr lang="zh-CN" altLang="en-US" dirty="0" smtClean="0"/>
              <a:t> </a:t>
            </a:r>
            <a:r>
              <a:rPr lang="en-US" altLang="zh-CN" dirty="0" smtClean="0"/>
              <a:t>encourage</a:t>
            </a:r>
            <a:r>
              <a:rPr lang="zh-CN" altLang="en-US" dirty="0" smtClean="0"/>
              <a:t> </a:t>
            </a:r>
            <a:r>
              <a:rPr lang="en-US" altLang="zh-CN" dirty="0" smtClean="0"/>
              <a:t>people</a:t>
            </a:r>
            <a:r>
              <a:rPr lang="zh-CN" altLang="en-US" dirty="0" smtClean="0"/>
              <a:t> </a:t>
            </a:r>
            <a:r>
              <a:rPr lang="en-US" altLang="zh-CN" dirty="0" smtClean="0"/>
              <a:t>to</a:t>
            </a:r>
            <a:r>
              <a:rPr lang="zh-CN" altLang="en-US" dirty="0" smtClean="0"/>
              <a:t> </a:t>
            </a:r>
            <a:r>
              <a:rPr lang="en-US" altLang="zh-CN" dirty="0" smtClean="0"/>
              <a:t>watch</a:t>
            </a:r>
            <a:r>
              <a:rPr lang="zh-CN" altLang="en-US" dirty="0" smtClean="0"/>
              <a:t> </a:t>
            </a:r>
            <a:r>
              <a:rPr lang="en-US" altLang="zh-CN" dirty="0" smtClean="0"/>
              <a:t>the</a:t>
            </a:r>
            <a:r>
              <a:rPr lang="zh-CN" altLang="en-US" dirty="0" smtClean="0"/>
              <a:t> </a:t>
            </a:r>
            <a:r>
              <a:rPr lang="en-US" altLang="zh-CN" dirty="0" smtClean="0"/>
              <a:t>movie</a:t>
            </a:r>
          </a:p>
          <a:p>
            <a:pPr lvl="1"/>
            <a:r>
              <a:rPr lang="en-US" altLang="zh-CN" dirty="0" smtClean="0"/>
              <a:t>Source</a:t>
            </a:r>
            <a:r>
              <a:rPr lang="zh-CN" altLang="en-US" dirty="0" smtClean="0"/>
              <a:t> </a:t>
            </a:r>
            <a:r>
              <a:rPr lang="en-US" altLang="zh-CN" dirty="0" smtClean="0"/>
              <a:t>of</a:t>
            </a:r>
            <a:r>
              <a:rPr lang="zh-CN" altLang="en-US" dirty="0" smtClean="0"/>
              <a:t> </a:t>
            </a:r>
            <a:r>
              <a:rPr lang="en-US" altLang="zh-CN" dirty="0" smtClean="0"/>
              <a:t>text</a:t>
            </a:r>
            <a:r>
              <a:rPr lang="zh-CN" altLang="en-US" dirty="0" smtClean="0"/>
              <a:t> </a:t>
            </a:r>
            <a:r>
              <a:rPr lang="en-US" altLang="zh-CN" dirty="0" smtClean="0"/>
              <a:t>describing</a:t>
            </a:r>
            <a:r>
              <a:rPr lang="zh-CN" altLang="en-US" dirty="0" smtClean="0"/>
              <a:t> </a:t>
            </a:r>
            <a:r>
              <a:rPr lang="en-US" altLang="zh-CN" dirty="0" smtClean="0"/>
              <a:t>the</a:t>
            </a:r>
            <a:r>
              <a:rPr lang="zh-CN" altLang="en-US" dirty="0" smtClean="0"/>
              <a:t> </a:t>
            </a:r>
            <a:r>
              <a:rPr lang="en-US" altLang="zh-CN" dirty="0" smtClean="0"/>
              <a:t>movie</a:t>
            </a:r>
          </a:p>
          <a:p>
            <a:endParaRPr lang="en-US" altLang="zh-CN" dirty="0" smtClean="0"/>
          </a:p>
          <a:p>
            <a:endParaRPr lang="en-US" dirty="0"/>
          </a:p>
        </p:txBody>
      </p:sp>
    </p:spTree>
    <p:extLst>
      <p:ext uri="{BB962C8B-B14F-4D97-AF65-F5344CB8AC3E}">
        <p14:creationId xmlns:p14="http://schemas.microsoft.com/office/powerpoint/2010/main" val="24361854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 tagline</a:t>
            </a:r>
            <a:endParaRPr lang="en-US" dirty="0"/>
          </a:p>
        </p:txBody>
      </p:sp>
      <p:pic>
        <p:nvPicPr>
          <p:cNvPr id="6" name="Content Placeholder 5"/>
          <p:cNvPicPr>
            <a:picLocks noGrp="1" noChangeAspect="1"/>
          </p:cNvPicPr>
          <p:nvPr>
            <p:ph idx="1"/>
          </p:nvPr>
        </p:nvPicPr>
        <p:blipFill>
          <a:blip r:embed="rId2"/>
          <a:srcRect l="-22298" r="-22298"/>
          <a:stretch>
            <a:fillRect/>
          </a:stretch>
        </p:blipFill>
        <p:spPr>
          <a:xfrm>
            <a:off x="-253999" y="1293205"/>
            <a:ext cx="9800996" cy="5390170"/>
          </a:xfrm>
        </p:spPr>
      </p:pic>
    </p:spTree>
    <p:extLst>
      <p:ext uri="{BB962C8B-B14F-4D97-AF65-F5344CB8AC3E}">
        <p14:creationId xmlns:p14="http://schemas.microsoft.com/office/powerpoint/2010/main" val="23581244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a:t>
            </a:r>
            <a:r>
              <a:rPr lang="zh-CN" altLang="en-US" dirty="0" smtClean="0"/>
              <a:t> </a:t>
            </a:r>
            <a:r>
              <a:rPr lang="en-US" altLang="zh-CN" dirty="0" smtClean="0"/>
              <a:t>Analysis</a:t>
            </a:r>
            <a:r>
              <a:rPr lang="zh-CN" altLang="en-US" dirty="0" smtClean="0"/>
              <a:t> </a:t>
            </a:r>
            <a:r>
              <a:rPr lang="en-US" altLang="zh-CN" dirty="0" smtClean="0"/>
              <a:t>Goal</a:t>
            </a:r>
            <a:endParaRPr lang="en-US" dirty="0"/>
          </a:p>
        </p:txBody>
      </p:sp>
      <p:sp>
        <p:nvSpPr>
          <p:cNvPr id="3" name="Content Placeholder 2"/>
          <p:cNvSpPr>
            <a:spLocks noGrp="1"/>
          </p:cNvSpPr>
          <p:nvPr>
            <p:ph idx="1"/>
          </p:nvPr>
        </p:nvSpPr>
        <p:spPr>
          <a:xfrm>
            <a:off x="457200" y="1600200"/>
            <a:ext cx="8229600" cy="5087203"/>
          </a:xfrm>
        </p:spPr>
        <p:txBody>
          <a:bodyPr>
            <a:normAutofit fontScale="85000" lnSpcReduction="10000"/>
          </a:bodyPr>
          <a:lstStyle/>
          <a:p>
            <a:r>
              <a:rPr lang="en-US" altLang="zh-CN" b="1" dirty="0" smtClean="0"/>
              <a:t>Text</a:t>
            </a:r>
            <a:r>
              <a:rPr lang="zh-CN" altLang="en-US" b="1" dirty="0" smtClean="0"/>
              <a:t> </a:t>
            </a:r>
            <a:r>
              <a:rPr lang="en-US" altLang="zh-CN" b="1" dirty="0" smtClean="0"/>
              <a:t>needs to be processed before it can be analyzed.</a:t>
            </a:r>
          </a:p>
          <a:p>
            <a:r>
              <a:rPr lang="en-US" altLang="zh-CN" b="1" dirty="0" smtClean="0"/>
              <a:t>Text</a:t>
            </a:r>
            <a:r>
              <a:rPr lang="zh-CN" altLang="en-US" b="1" dirty="0" smtClean="0"/>
              <a:t> </a:t>
            </a:r>
            <a:r>
              <a:rPr lang="en-US" altLang="zh-CN" b="1" dirty="0" smtClean="0"/>
              <a:t>files</a:t>
            </a:r>
            <a:r>
              <a:rPr lang="zh-CN" altLang="en-US" b="1" dirty="0" smtClean="0"/>
              <a:t> </a:t>
            </a:r>
            <a:r>
              <a:rPr lang="en-US" altLang="zh-CN" b="1" dirty="0" smtClean="0"/>
              <a:t>are</a:t>
            </a:r>
            <a:r>
              <a:rPr lang="zh-CN" altLang="en-US" b="1" dirty="0" smtClean="0"/>
              <a:t> </a:t>
            </a:r>
            <a:r>
              <a:rPr lang="en-US" altLang="zh-CN" b="1" dirty="0" smtClean="0"/>
              <a:t>typically unstructured, which makes processing challenging. </a:t>
            </a:r>
          </a:p>
          <a:p>
            <a:r>
              <a:rPr lang="en-US" b="1" dirty="0" smtClean="0"/>
              <a:t>Impose</a:t>
            </a:r>
            <a:r>
              <a:rPr lang="zh-CN" altLang="en-US" b="1" dirty="0" smtClean="0"/>
              <a:t> </a:t>
            </a:r>
            <a:r>
              <a:rPr lang="en-US" altLang="zh-CN" b="1" dirty="0" smtClean="0"/>
              <a:t>structure</a:t>
            </a:r>
            <a:r>
              <a:rPr lang="zh-CN" altLang="en-US" b="1" dirty="0" smtClean="0"/>
              <a:t> </a:t>
            </a:r>
            <a:r>
              <a:rPr lang="en-US" altLang="zh-CN" b="1" dirty="0" smtClean="0"/>
              <a:t>on</a:t>
            </a:r>
            <a:r>
              <a:rPr lang="zh-CN" altLang="en-US" b="1" dirty="0" smtClean="0"/>
              <a:t> </a:t>
            </a:r>
            <a:r>
              <a:rPr lang="en-US" altLang="zh-CN" b="1" dirty="0" smtClean="0"/>
              <a:t>text</a:t>
            </a:r>
            <a:r>
              <a:rPr lang="zh-CN" altLang="en-US" b="1" dirty="0" smtClean="0"/>
              <a:t> </a:t>
            </a:r>
            <a:r>
              <a:rPr lang="en-US" altLang="zh-CN" b="1" dirty="0" smtClean="0"/>
              <a:t>before</a:t>
            </a:r>
            <a:r>
              <a:rPr lang="zh-CN" altLang="en-US" b="1" dirty="0" smtClean="0"/>
              <a:t> </a:t>
            </a:r>
            <a:r>
              <a:rPr lang="en-US" altLang="zh-CN" b="1" dirty="0" smtClean="0"/>
              <a:t>analyzing or modeling</a:t>
            </a:r>
            <a:r>
              <a:rPr lang="zh-CN" altLang="en-US" b="1" dirty="0" smtClean="0"/>
              <a:t> </a:t>
            </a:r>
            <a:r>
              <a:rPr lang="en-US" altLang="zh-CN" b="1" dirty="0" smtClean="0"/>
              <a:t>it</a:t>
            </a:r>
          </a:p>
          <a:p>
            <a:r>
              <a:rPr lang="en-US" b="1" dirty="0" smtClean="0"/>
              <a:t>So far we have done predictions using numbers. </a:t>
            </a:r>
          </a:p>
          <a:p>
            <a:r>
              <a:rPr lang="en-US" b="1" dirty="0" smtClean="0"/>
              <a:t>In text</a:t>
            </a:r>
            <a:r>
              <a:rPr lang="zh-CN" altLang="en-US" b="1" dirty="0" smtClean="0"/>
              <a:t> </a:t>
            </a:r>
            <a:r>
              <a:rPr lang="en-US" altLang="zh-CN" b="1" dirty="0" smtClean="0"/>
              <a:t>analytics</a:t>
            </a:r>
            <a:r>
              <a:rPr lang="zh-CN" altLang="en-US" b="1" dirty="0" smtClean="0"/>
              <a:t> </a:t>
            </a:r>
            <a:r>
              <a:rPr lang="en-US" altLang="zh-CN" b="1" dirty="0" smtClean="0"/>
              <a:t>the</a:t>
            </a:r>
            <a:r>
              <a:rPr lang="zh-CN" altLang="en-US" b="1" dirty="0" smtClean="0"/>
              <a:t> </a:t>
            </a:r>
            <a:r>
              <a:rPr lang="en-US" altLang="zh-CN" b="1" dirty="0" smtClean="0"/>
              <a:t>raw</a:t>
            </a:r>
            <a:r>
              <a:rPr lang="zh-CN" altLang="en-US" b="1" dirty="0" smtClean="0"/>
              <a:t> </a:t>
            </a:r>
            <a:r>
              <a:rPr lang="en-US" altLang="zh-CN" b="1" dirty="0" smtClean="0"/>
              <a:t>input is words and not numbers.</a:t>
            </a:r>
          </a:p>
          <a:p>
            <a:r>
              <a:rPr lang="en-US" b="1" dirty="0" smtClean="0"/>
              <a:t>Context</a:t>
            </a:r>
            <a:r>
              <a:rPr lang="en-US" altLang="zh-CN" b="1" dirty="0" smtClean="0"/>
              <a:t>,</a:t>
            </a:r>
            <a:r>
              <a:rPr lang="zh-CN" altLang="en-US" b="1" dirty="0" smtClean="0"/>
              <a:t> </a:t>
            </a:r>
            <a:r>
              <a:rPr lang="en-US" altLang="zh-CN" b="1" dirty="0" smtClean="0"/>
              <a:t>order</a:t>
            </a:r>
            <a:r>
              <a:rPr lang="zh-CN" altLang="en-US" b="1" dirty="0" smtClean="0"/>
              <a:t> </a:t>
            </a:r>
            <a:r>
              <a:rPr lang="en-US" altLang="zh-CN" b="1" dirty="0" smtClean="0"/>
              <a:t>of</a:t>
            </a:r>
            <a:r>
              <a:rPr lang="zh-CN" altLang="en-US" b="1" dirty="0" smtClean="0"/>
              <a:t> </a:t>
            </a:r>
            <a:r>
              <a:rPr lang="en-US" altLang="zh-CN" b="1" dirty="0" smtClean="0"/>
              <a:t>words,</a:t>
            </a:r>
            <a:r>
              <a:rPr lang="zh-CN" altLang="en-US" b="1" dirty="0" smtClean="0"/>
              <a:t> </a:t>
            </a:r>
            <a:r>
              <a:rPr lang="en-US" altLang="zh-CN" b="1" dirty="0" smtClean="0"/>
              <a:t>words</a:t>
            </a:r>
            <a:r>
              <a:rPr lang="zh-CN" altLang="en-US" b="1" dirty="0" smtClean="0"/>
              <a:t> </a:t>
            </a:r>
            <a:r>
              <a:rPr lang="en-US" altLang="zh-CN" b="1" dirty="0" smtClean="0"/>
              <a:t>combinations</a:t>
            </a:r>
            <a:r>
              <a:rPr lang="zh-CN" altLang="en-US" b="1" dirty="0" smtClean="0"/>
              <a:t> </a:t>
            </a:r>
            <a:r>
              <a:rPr lang="en-US" altLang="zh-CN" b="1" dirty="0" smtClean="0"/>
              <a:t>and</a:t>
            </a:r>
            <a:r>
              <a:rPr lang="zh-CN" altLang="en-US" b="1" dirty="0" smtClean="0"/>
              <a:t> </a:t>
            </a:r>
            <a:r>
              <a:rPr lang="en-US" altLang="zh-CN" b="1" dirty="0" smtClean="0"/>
              <a:t>the</a:t>
            </a:r>
            <a:r>
              <a:rPr lang="zh-CN" altLang="en-US" b="1" dirty="0" smtClean="0"/>
              <a:t> </a:t>
            </a:r>
            <a:r>
              <a:rPr lang="en-US" altLang="zh-CN" b="1" dirty="0" smtClean="0"/>
              <a:t>meaning</a:t>
            </a:r>
            <a:r>
              <a:rPr lang="zh-CN" altLang="en-US" b="1" dirty="0" smtClean="0"/>
              <a:t> </a:t>
            </a:r>
            <a:r>
              <a:rPr lang="en-US" altLang="zh-CN" b="1" dirty="0" smtClean="0"/>
              <a:t>of</a:t>
            </a:r>
            <a:r>
              <a:rPr lang="zh-CN" altLang="en-US" b="1" dirty="0" smtClean="0"/>
              <a:t> </a:t>
            </a:r>
            <a:r>
              <a:rPr lang="en-US" altLang="zh-CN" b="1" dirty="0" smtClean="0"/>
              <a:t>words</a:t>
            </a:r>
            <a:r>
              <a:rPr lang="zh-CN" altLang="en-US" b="1" dirty="0" smtClean="0"/>
              <a:t> </a:t>
            </a:r>
            <a:r>
              <a:rPr lang="en-US" altLang="zh-CN" b="1" dirty="0" smtClean="0"/>
              <a:t>are</a:t>
            </a:r>
            <a:r>
              <a:rPr lang="zh-CN" altLang="en-US" b="1" dirty="0" smtClean="0"/>
              <a:t> </a:t>
            </a:r>
            <a:r>
              <a:rPr lang="en-US" altLang="zh-CN" b="1" dirty="0" smtClean="0"/>
              <a:t>important.</a:t>
            </a:r>
          </a:p>
          <a:p>
            <a:r>
              <a:rPr lang="en-US" b="1" dirty="0" smtClean="0"/>
              <a:t>The </a:t>
            </a:r>
            <a:r>
              <a:rPr lang="en-US" b="1" dirty="0"/>
              <a:t>first challenge is to </a:t>
            </a:r>
            <a:r>
              <a:rPr lang="en-US" altLang="zh-CN" b="1" dirty="0"/>
              <a:t>turn</a:t>
            </a:r>
            <a:r>
              <a:rPr lang="zh-CN" altLang="en-US" b="1" dirty="0"/>
              <a:t> </a:t>
            </a:r>
            <a:r>
              <a:rPr lang="en-US" altLang="zh-CN" b="1" dirty="0"/>
              <a:t>words</a:t>
            </a:r>
            <a:r>
              <a:rPr lang="zh-CN" altLang="en-US" b="1" dirty="0"/>
              <a:t> </a:t>
            </a:r>
            <a:r>
              <a:rPr lang="en-US" altLang="zh-CN" b="1" dirty="0"/>
              <a:t>into</a:t>
            </a:r>
            <a:r>
              <a:rPr lang="zh-CN" altLang="en-US" b="1" dirty="0"/>
              <a:t> </a:t>
            </a:r>
            <a:r>
              <a:rPr lang="en-US" altLang="zh-CN" b="1" dirty="0"/>
              <a:t>numbers</a:t>
            </a:r>
            <a:r>
              <a:rPr lang="zh-CN" altLang="en-US" b="1" dirty="0"/>
              <a:t> </a:t>
            </a:r>
            <a:r>
              <a:rPr lang="en-US" altLang="zh-CN" b="1" dirty="0"/>
              <a:t>for</a:t>
            </a:r>
            <a:r>
              <a:rPr lang="zh-CN" altLang="en-US" b="1" dirty="0"/>
              <a:t> </a:t>
            </a:r>
            <a:r>
              <a:rPr lang="en-US" altLang="zh-CN" b="1" dirty="0" smtClean="0"/>
              <a:t>analysis.</a:t>
            </a:r>
            <a:endParaRPr lang="en-US" b="1" dirty="0"/>
          </a:p>
        </p:txBody>
      </p:sp>
    </p:spTree>
    <p:extLst>
      <p:ext uri="{BB962C8B-B14F-4D97-AF65-F5344CB8AC3E}">
        <p14:creationId xmlns:p14="http://schemas.microsoft.com/office/powerpoint/2010/main" val="21022724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a:t>
            </a:r>
            <a:r>
              <a:rPr lang="zh-CN" altLang="en-US" dirty="0" smtClean="0"/>
              <a:t> </a:t>
            </a:r>
            <a:r>
              <a:rPr lang="en-US" dirty="0" smtClean="0"/>
              <a:t>Tagline Data</a:t>
            </a:r>
            <a:r>
              <a:rPr lang="zh-CN" altLang="en-US" dirty="0" smtClean="0"/>
              <a:t> </a:t>
            </a:r>
            <a:r>
              <a:rPr lang="en-US" altLang="zh-CN" dirty="0" smtClean="0"/>
              <a:t>set</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IMDb</a:t>
            </a:r>
            <a:r>
              <a:rPr lang="zh-CN" altLang="en-US" dirty="0" smtClean="0"/>
              <a:t> </a:t>
            </a:r>
            <a:r>
              <a:rPr lang="en-US" altLang="zh-CN" dirty="0" smtClean="0"/>
              <a:t>tagline</a:t>
            </a:r>
            <a:r>
              <a:rPr lang="zh-CN" altLang="en-US" dirty="0" smtClean="0"/>
              <a:t> </a:t>
            </a:r>
            <a:r>
              <a:rPr lang="en-US" altLang="zh-CN" dirty="0" smtClean="0"/>
              <a:t>file</a:t>
            </a:r>
            <a:r>
              <a:rPr lang="zh-CN" altLang="en-US" dirty="0" smtClean="0"/>
              <a:t> </a:t>
            </a:r>
            <a:r>
              <a:rPr lang="en-US" altLang="zh-CN" dirty="0" smtClean="0"/>
              <a:t>represents</a:t>
            </a:r>
            <a:r>
              <a:rPr lang="zh-CN" altLang="en-US" dirty="0" smtClean="0"/>
              <a:t> </a:t>
            </a:r>
            <a:r>
              <a:rPr lang="en-US" altLang="zh-CN" dirty="0" smtClean="0"/>
              <a:t>partially</a:t>
            </a:r>
            <a:r>
              <a:rPr lang="zh-CN" altLang="en-US" dirty="0" smtClean="0"/>
              <a:t> </a:t>
            </a:r>
            <a:r>
              <a:rPr lang="en-US" altLang="zh-CN" dirty="0" smtClean="0"/>
              <a:t>structured</a:t>
            </a:r>
            <a:r>
              <a:rPr lang="zh-CN" altLang="en-US" dirty="0" smtClean="0"/>
              <a:t> </a:t>
            </a:r>
            <a:r>
              <a:rPr lang="en-US" altLang="zh-CN" dirty="0" smtClean="0"/>
              <a:t>text</a:t>
            </a:r>
          </a:p>
          <a:p>
            <a:pPr lvl="1"/>
            <a:r>
              <a:rPr lang="en-US" altLang="zh-CN" dirty="0" smtClean="0"/>
              <a:t>Each observation represents a movie and begins</a:t>
            </a:r>
            <a:r>
              <a:rPr lang="zh-CN" altLang="en-US" dirty="0" smtClean="0"/>
              <a:t> </a:t>
            </a:r>
            <a:r>
              <a:rPr lang="en-US" altLang="zh-CN" dirty="0" smtClean="0"/>
              <a:t>with #</a:t>
            </a:r>
          </a:p>
          <a:p>
            <a:pPr lvl="1"/>
            <a:r>
              <a:rPr lang="en-US" dirty="0" smtClean="0"/>
              <a:t>Movie titles are enclosed in quotes.</a:t>
            </a:r>
            <a:endParaRPr lang="en-US" altLang="zh-CN" dirty="0" smtClean="0"/>
          </a:p>
          <a:p>
            <a:pPr lvl="1"/>
            <a:r>
              <a:rPr lang="en-US" altLang="zh-CN" dirty="0" smtClean="0"/>
              <a:t>Dates are enclosed in parenthesis after movie title. </a:t>
            </a:r>
          </a:p>
          <a:p>
            <a:pPr lvl="1"/>
            <a:r>
              <a:rPr lang="en-US" dirty="0" smtClean="0"/>
              <a:t>Tagline doesn’t have any format and may include various punctuations</a:t>
            </a:r>
          </a:p>
          <a:p>
            <a:pPr lvl="1"/>
            <a:r>
              <a:rPr lang="en-US" dirty="0" smtClean="0"/>
              <a:t>Comments are enclosed in curly brackets</a:t>
            </a:r>
          </a:p>
          <a:p>
            <a:pPr lvl="1"/>
            <a:r>
              <a:rPr lang="en-US" altLang="zh-CN" dirty="0" smtClean="0"/>
              <a:t>What happens when you try to read data in R and text has single/double quotes?</a:t>
            </a:r>
          </a:p>
          <a:p>
            <a:r>
              <a:rPr lang="en-US" altLang="zh-CN" dirty="0" smtClean="0"/>
              <a:t>Goal is to examine trends</a:t>
            </a:r>
            <a:r>
              <a:rPr lang="zh-CN" altLang="en-US" dirty="0" smtClean="0"/>
              <a:t> </a:t>
            </a:r>
            <a:r>
              <a:rPr lang="en-US" altLang="zh-CN" dirty="0" smtClean="0"/>
              <a:t>in</a:t>
            </a:r>
            <a:r>
              <a:rPr lang="zh-CN" altLang="en-US" dirty="0" smtClean="0"/>
              <a:t> </a:t>
            </a:r>
            <a:r>
              <a:rPr lang="en-US" altLang="zh-CN" dirty="0" smtClean="0"/>
              <a:t>movies</a:t>
            </a:r>
            <a:r>
              <a:rPr lang="zh-CN" altLang="en-US" dirty="0" smtClean="0"/>
              <a:t> </a:t>
            </a:r>
            <a:r>
              <a:rPr lang="en-US" altLang="zh-CN" dirty="0" smtClean="0"/>
              <a:t>over</a:t>
            </a:r>
            <a:r>
              <a:rPr lang="zh-CN" altLang="en-US" dirty="0" smtClean="0"/>
              <a:t> </a:t>
            </a:r>
            <a:r>
              <a:rPr lang="en-US" altLang="zh-CN" dirty="0" smtClean="0"/>
              <a:t>the</a:t>
            </a:r>
            <a:r>
              <a:rPr lang="zh-CN" altLang="en-US" dirty="0" smtClean="0"/>
              <a:t> </a:t>
            </a:r>
            <a:r>
              <a:rPr lang="en-US" altLang="zh-CN" dirty="0" smtClean="0"/>
              <a:t>years</a:t>
            </a:r>
          </a:p>
          <a:p>
            <a:pPr lvl="1"/>
            <a:r>
              <a:rPr lang="en-US" altLang="zh-CN" dirty="0" smtClean="0"/>
              <a:t>Date</a:t>
            </a:r>
            <a:r>
              <a:rPr lang="zh-CN" altLang="en-US" dirty="0" smtClean="0"/>
              <a:t> </a:t>
            </a:r>
            <a:r>
              <a:rPr lang="en-US" altLang="zh-CN" dirty="0" smtClean="0"/>
              <a:t>is</a:t>
            </a:r>
            <a:r>
              <a:rPr lang="zh-CN" altLang="en-US" dirty="0" smtClean="0"/>
              <a:t> </a:t>
            </a:r>
            <a:r>
              <a:rPr lang="en-US" altLang="zh-CN" dirty="0" smtClean="0"/>
              <a:t>important</a:t>
            </a:r>
            <a:r>
              <a:rPr lang="zh-CN" altLang="en-US" dirty="0" smtClean="0"/>
              <a:t> </a:t>
            </a:r>
            <a:r>
              <a:rPr lang="en-US" altLang="zh-CN" dirty="0" smtClean="0"/>
              <a:t>information</a:t>
            </a:r>
          </a:p>
          <a:p>
            <a:pPr lvl="1"/>
            <a:r>
              <a:rPr lang="en-US" altLang="zh-CN" dirty="0" smtClean="0"/>
              <a:t>Each</a:t>
            </a:r>
            <a:r>
              <a:rPr lang="zh-CN" altLang="en-US" dirty="0" smtClean="0"/>
              <a:t> </a:t>
            </a:r>
            <a:r>
              <a:rPr lang="en-US" altLang="zh-CN" dirty="0" smtClean="0"/>
              <a:t>item</a:t>
            </a:r>
            <a:r>
              <a:rPr lang="zh-CN" altLang="en-US" dirty="0" smtClean="0"/>
              <a:t> </a:t>
            </a:r>
            <a:r>
              <a:rPr lang="en-US" altLang="zh-CN" dirty="0" smtClean="0"/>
              <a:t>is</a:t>
            </a:r>
            <a:r>
              <a:rPr lang="zh-CN" altLang="en-US" dirty="0" smtClean="0"/>
              <a:t> </a:t>
            </a:r>
            <a:r>
              <a:rPr lang="en-US" altLang="zh-CN" dirty="0" smtClean="0"/>
              <a:t>identified</a:t>
            </a:r>
            <a:r>
              <a:rPr lang="zh-CN" altLang="en-US" dirty="0" smtClean="0"/>
              <a:t> </a:t>
            </a:r>
            <a:r>
              <a:rPr lang="en-US" altLang="zh-CN" dirty="0" smtClean="0"/>
              <a:t>by</a:t>
            </a:r>
            <a:r>
              <a:rPr lang="zh-CN" altLang="en-US" dirty="0" smtClean="0"/>
              <a:t> </a:t>
            </a:r>
            <a:r>
              <a:rPr lang="en-US" altLang="zh-CN" dirty="0" smtClean="0"/>
              <a:t>a</a:t>
            </a:r>
            <a:r>
              <a:rPr lang="zh-CN" altLang="en-US" dirty="0" smtClean="0"/>
              <a:t> </a:t>
            </a:r>
            <a:r>
              <a:rPr lang="en-US" altLang="zh-CN" dirty="0" smtClean="0"/>
              <a:t>merged</a:t>
            </a:r>
            <a:r>
              <a:rPr lang="zh-CN" altLang="en-US" dirty="0" smtClean="0"/>
              <a:t> </a:t>
            </a:r>
            <a:r>
              <a:rPr lang="en-US" altLang="zh-CN" dirty="0" smtClean="0"/>
              <a:t>character</a:t>
            </a:r>
            <a:r>
              <a:rPr lang="zh-CN" altLang="en-US" dirty="0" smtClean="0"/>
              <a:t> </a:t>
            </a:r>
            <a:r>
              <a:rPr lang="en-US" altLang="zh-CN" dirty="0" smtClean="0"/>
              <a:t>string</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movie</a:t>
            </a:r>
            <a:r>
              <a:rPr lang="zh-CN" altLang="en-US" dirty="0" smtClean="0"/>
              <a:t> </a:t>
            </a:r>
            <a:r>
              <a:rPr lang="en-US" altLang="zh-CN" dirty="0" smtClean="0"/>
              <a:t>title</a:t>
            </a:r>
            <a:r>
              <a:rPr lang="zh-CN" altLang="en-US" dirty="0" smtClean="0"/>
              <a:t> </a:t>
            </a:r>
            <a:r>
              <a:rPr lang="en-US" altLang="zh-CN" dirty="0" smtClean="0"/>
              <a:t>and</a:t>
            </a:r>
            <a:r>
              <a:rPr lang="zh-CN" altLang="en-US" dirty="0" smtClean="0"/>
              <a:t> </a:t>
            </a:r>
            <a:r>
              <a:rPr lang="en-US" altLang="zh-CN" dirty="0" smtClean="0"/>
              <a:t>date</a:t>
            </a:r>
          </a:p>
          <a:p>
            <a:pPr lvl="2"/>
            <a:r>
              <a:rPr lang="en-US" altLang="zh-CN" dirty="0" err="1" smtClean="0"/>
              <a:t>Eg</a:t>
            </a:r>
            <a:r>
              <a:rPr lang="en-US" altLang="zh-CN" dirty="0" smtClean="0"/>
              <a:t> Invasion of the body snatchers (1956), Invasion of the body snatchers (1978)</a:t>
            </a:r>
          </a:p>
          <a:p>
            <a:endParaRPr lang="en-US" dirty="0"/>
          </a:p>
        </p:txBody>
      </p:sp>
    </p:spTree>
    <p:extLst>
      <p:ext uri="{BB962C8B-B14F-4D97-AF65-F5344CB8AC3E}">
        <p14:creationId xmlns:p14="http://schemas.microsoft.com/office/powerpoint/2010/main" val="1787144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a:t>
            </a:r>
            <a:r>
              <a:rPr lang="zh-CN" altLang="en-US" dirty="0" smtClean="0"/>
              <a:t> </a:t>
            </a:r>
            <a:r>
              <a:rPr lang="en-US" dirty="0" smtClean="0"/>
              <a:t>Tagline Data</a:t>
            </a:r>
            <a:r>
              <a:rPr lang="zh-CN" altLang="en-US" dirty="0" smtClean="0"/>
              <a:t> </a:t>
            </a:r>
            <a:r>
              <a:rPr lang="en-US" altLang="zh-CN" dirty="0" smtClean="0"/>
              <a:t>set</a:t>
            </a:r>
            <a:endParaRPr lang="en-US" dirty="0"/>
          </a:p>
        </p:txBody>
      </p:sp>
      <p:sp>
        <p:nvSpPr>
          <p:cNvPr id="3" name="Content Placeholder 2"/>
          <p:cNvSpPr>
            <a:spLocks noGrp="1"/>
          </p:cNvSpPr>
          <p:nvPr>
            <p:ph idx="1"/>
          </p:nvPr>
        </p:nvSpPr>
        <p:spPr/>
        <p:txBody>
          <a:bodyPr>
            <a:normAutofit/>
          </a:bodyPr>
          <a:lstStyle/>
          <a:p>
            <a:r>
              <a:rPr lang="en-US" dirty="0" smtClean="0"/>
              <a:t>Tag</a:t>
            </a:r>
            <a:r>
              <a:rPr lang="zh-CN" altLang="zh-CN" dirty="0" smtClean="0"/>
              <a:t>:</a:t>
            </a:r>
            <a:r>
              <a:rPr lang="en-US" altLang="zh-CN" dirty="0" smtClean="0"/>
              <a:t>in text analytics refers </a:t>
            </a:r>
            <a:r>
              <a:rPr lang="en-US" altLang="zh-CN" b="1" dirty="0" smtClean="0"/>
              <a:t>to information</a:t>
            </a:r>
            <a:r>
              <a:rPr lang="zh-CN" altLang="en-US" b="1" dirty="0" smtClean="0"/>
              <a:t> </a:t>
            </a:r>
            <a:r>
              <a:rPr lang="en-US" altLang="zh-CN" b="1" dirty="0" smtClean="0"/>
              <a:t>associated</a:t>
            </a:r>
            <a:r>
              <a:rPr lang="zh-CN" altLang="en-US" b="1" dirty="0" smtClean="0"/>
              <a:t> </a:t>
            </a:r>
            <a:r>
              <a:rPr lang="en-US" altLang="zh-CN" b="1" dirty="0" smtClean="0"/>
              <a:t>with</a:t>
            </a:r>
            <a:r>
              <a:rPr lang="zh-CN" altLang="en-US" b="1" dirty="0"/>
              <a:t> </a:t>
            </a:r>
            <a:r>
              <a:rPr lang="en-US" altLang="zh-CN" b="1" dirty="0" smtClean="0"/>
              <a:t>a</a:t>
            </a:r>
            <a:r>
              <a:rPr lang="zh-CN" altLang="en-US" b="1" dirty="0" smtClean="0"/>
              <a:t> </a:t>
            </a:r>
            <a:r>
              <a:rPr lang="en-US" altLang="zh-CN" b="1" dirty="0" smtClean="0"/>
              <a:t>text</a:t>
            </a:r>
            <a:r>
              <a:rPr lang="zh-CN" altLang="en-US" b="1" dirty="0" smtClean="0"/>
              <a:t> </a:t>
            </a:r>
            <a:r>
              <a:rPr lang="en-US" altLang="zh-CN" b="1" dirty="0" smtClean="0"/>
              <a:t>document</a:t>
            </a:r>
          </a:p>
          <a:p>
            <a:pPr lvl="1"/>
            <a:r>
              <a:rPr lang="en-US" dirty="0" smtClean="0"/>
              <a:t>Date</a:t>
            </a:r>
            <a:r>
              <a:rPr lang="zh-CN" altLang="en-US" dirty="0" smtClean="0"/>
              <a:t> </a:t>
            </a:r>
            <a:r>
              <a:rPr lang="en-US" altLang="zh-CN" dirty="0" smtClean="0"/>
              <a:t>of</a:t>
            </a:r>
            <a:r>
              <a:rPr lang="zh-CN" altLang="en-US" dirty="0" smtClean="0"/>
              <a:t> </a:t>
            </a:r>
            <a:r>
              <a:rPr lang="en-US" altLang="zh-CN" dirty="0" smtClean="0"/>
              <a:t>release</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tag</a:t>
            </a:r>
          </a:p>
          <a:p>
            <a:pPr lvl="1"/>
            <a:r>
              <a:rPr lang="en-US" dirty="0" smtClean="0"/>
              <a:t>It provides</a:t>
            </a:r>
            <a:r>
              <a:rPr lang="zh-CN" altLang="en-US" dirty="0" smtClean="0"/>
              <a:t> </a:t>
            </a:r>
            <a:r>
              <a:rPr lang="en-US" altLang="zh-CN" dirty="0" smtClean="0"/>
              <a:t>information</a:t>
            </a:r>
            <a:r>
              <a:rPr lang="zh-CN" altLang="en-US" dirty="0" smtClean="0"/>
              <a:t> </a:t>
            </a:r>
            <a:r>
              <a:rPr lang="en-US" altLang="zh-CN" dirty="0" smtClean="0"/>
              <a:t>about the</a:t>
            </a:r>
            <a:r>
              <a:rPr lang="zh-CN" altLang="en-US" dirty="0" smtClean="0"/>
              <a:t> </a:t>
            </a:r>
            <a:r>
              <a:rPr lang="en-US" altLang="zh-CN" dirty="0" smtClean="0"/>
              <a:t>document but is not part of the text document itself. </a:t>
            </a:r>
          </a:p>
          <a:p>
            <a:pPr lvl="1"/>
            <a:r>
              <a:rPr lang="en-US" altLang="zh-CN" dirty="0" smtClean="0"/>
              <a:t>Genre would have been another such tag. </a:t>
            </a:r>
          </a:p>
          <a:p>
            <a:pPr lvl="1"/>
            <a:r>
              <a:rPr lang="en-US" dirty="0" smtClean="0"/>
              <a:t>Tag</a:t>
            </a:r>
            <a:r>
              <a:rPr lang="zh-CN" altLang="en-US" dirty="0" smtClean="0"/>
              <a:t> </a:t>
            </a:r>
            <a:r>
              <a:rPr lang="en-US" altLang="zh-CN" dirty="0" smtClean="0"/>
              <a:t>is</a:t>
            </a:r>
            <a:r>
              <a:rPr lang="zh-CN" altLang="en-US" dirty="0" smtClean="0"/>
              <a:t> </a:t>
            </a:r>
            <a:r>
              <a:rPr lang="en-US" altLang="zh-CN" dirty="0" smtClean="0"/>
              <a:t>also</a:t>
            </a:r>
            <a:r>
              <a:rPr lang="zh-CN" altLang="en-US" dirty="0" smtClean="0"/>
              <a:t> </a:t>
            </a:r>
            <a:r>
              <a:rPr lang="en-US" altLang="zh-CN" dirty="0" smtClean="0"/>
              <a:t>referred</a:t>
            </a:r>
            <a:r>
              <a:rPr lang="zh-CN" altLang="en-US" dirty="0" smtClean="0"/>
              <a:t> </a:t>
            </a:r>
            <a:r>
              <a:rPr lang="en-US" altLang="zh-CN" dirty="0" smtClean="0"/>
              <a:t>as</a:t>
            </a:r>
            <a:r>
              <a:rPr lang="zh-CN" altLang="en-US" dirty="0" smtClean="0"/>
              <a:t> </a:t>
            </a:r>
            <a:r>
              <a:rPr lang="en-US" altLang="zh-CN" dirty="0" smtClean="0"/>
              <a:t>document’s</a:t>
            </a:r>
            <a:r>
              <a:rPr lang="zh-CN" altLang="en-US" dirty="0" smtClean="0"/>
              <a:t> </a:t>
            </a:r>
            <a:r>
              <a:rPr lang="en-US" altLang="zh-CN" dirty="0" smtClean="0"/>
              <a:t>“metadata”</a:t>
            </a:r>
          </a:p>
        </p:txBody>
      </p:sp>
    </p:spTree>
    <p:extLst>
      <p:ext uri="{BB962C8B-B14F-4D97-AF65-F5344CB8AC3E}">
        <p14:creationId xmlns:p14="http://schemas.microsoft.com/office/powerpoint/2010/main" val="18803319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a:t>
            </a:r>
            <a:r>
              <a:rPr lang="zh-CN" altLang="en-US" dirty="0" smtClean="0"/>
              <a:t> </a:t>
            </a:r>
            <a:r>
              <a:rPr lang="en-US" dirty="0" smtClean="0"/>
              <a:t>Tagline Data</a:t>
            </a:r>
            <a:r>
              <a:rPr lang="zh-CN" altLang="en-US" dirty="0" smtClean="0"/>
              <a:t> </a:t>
            </a:r>
            <a:r>
              <a:rPr lang="en-US" altLang="zh-CN" dirty="0" smtClean="0"/>
              <a:t>set</a:t>
            </a:r>
            <a:endParaRPr lang="en-US" dirty="0"/>
          </a:p>
        </p:txBody>
      </p:sp>
      <p:sp>
        <p:nvSpPr>
          <p:cNvPr id="3" name="Content Placeholder 2"/>
          <p:cNvSpPr>
            <a:spLocks noGrp="1"/>
          </p:cNvSpPr>
          <p:nvPr>
            <p:ph idx="1"/>
          </p:nvPr>
        </p:nvSpPr>
        <p:spPr/>
        <p:txBody>
          <a:bodyPr/>
          <a:lstStyle/>
          <a:p>
            <a:r>
              <a:rPr lang="en-US" dirty="0" smtClean="0"/>
              <a:t>Distribution</a:t>
            </a:r>
            <a:r>
              <a:rPr lang="zh-CN" altLang="en-US" dirty="0" smtClean="0"/>
              <a:t> </a:t>
            </a:r>
            <a:r>
              <a:rPr lang="en-US" altLang="zh-CN" dirty="0" smtClean="0"/>
              <a:t>of</a:t>
            </a:r>
            <a:r>
              <a:rPr lang="zh-CN" altLang="en-US" dirty="0" smtClean="0"/>
              <a:t> </a:t>
            </a:r>
            <a:r>
              <a:rPr lang="en-US" altLang="zh-CN" dirty="0" smtClean="0"/>
              <a:t>release</a:t>
            </a:r>
            <a:r>
              <a:rPr lang="zh-CN" altLang="en-US" dirty="0" smtClean="0"/>
              <a:t> </a:t>
            </a:r>
            <a:r>
              <a:rPr lang="en-US" altLang="zh-CN" dirty="0" smtClean="0"/>
              <a:t>dates</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movie</a:t>
            </a:r>
            <a:r>
              <a:rPr lang="zh-CN" altLang="en-US" dirty="0" smtClean="0"/>
              <a:t> </a:t>
            </a:r>
            <a:r>
              <a:rPr lang="en-US" altLang="zh-CN" dirty="0" smtClean="0"/>
              <a:t>taglines</a:t>
            </a:r>
            <a:r>
              <a:rPr lang="zh-CN" altLang="en-US" dirty="0" smtClean="0"/>
              <a:t> </a:t>
            </a:r>
            <a:r>
              <a:rPr lang="en-US" altLang="zh-CN" dirty="0" smtClean="0"/>
              <a:t>data</a:t>
            </a:r>
            <a:endParaRPr lang="en-US" dirty="0" smtClean="0"/>
          </a:p>
          <a:p>
            <a:endParaRPr lang="en-US" dirty="0"/>
          </a:p>
        </p:txBody>
      </p:sp>
      <p:pic>
        <p:nvPicPr>
          <p:cNvPr id="4" name="Picture 3"/>
          <p:cNvPicPr>
            <a:picLocks noChangeAspect="1"/>
          </p:cNvPicPr>
          <p:nvPr/>
        </p:nvPicPr>
        <p:blipFill>
          <a:blip r:embed="rId2"/>
          <a:stretch>
            <a:fillRect/>
          </a:stretch>
        </p:blipFill>
        <p:spPr>
          <a:xfrm>
            <a:off x="873125" y="2657042"/>
            <a:ext cx="7226300" cy="3997758"/>
          </a:xfrm>
          <a:prstGeom prst="rect">
            <a:avLst/>
          </a:prstGeom>
        </p:spPr>
      </p:pic>
    </p:spTree>
    <p:extLst>
      <p:ext uri="{BB962C8B-B14F-4D97-AF65-F5344CB8AC3E}">
        <p14:creationId xmlns:p14="http://schemas.microsoft.com/office/powerpoint/2010/main" val="18217956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Analysis</a:t>
            </a:r>
            <a:r>
              <a:rPr lang="zh-CN" altLang="zh-CN" dirty="0"/>
              <a:t> </a:t>
            </a:r>
            <a:r>
              <a:rPr lang="en-US" altLang="zh-CN" dirty="0" smtClean="0"/>
              <a:t>–</a:t>
            </a:r>
            <a:r>
              <a:rPr lang="zh-CN" altLang="en-US" dirty="0" smtClean="0"/>
              <a:t> </a:t>
            </a:r>
            <a:r>
              <a:rPr lang="en-US" altLang="zh-CN" dirty="0" smtClean="0"/>
              <a:t>Step</a:t>
            </a:r>
            <a:r>
              <a:rPr lang="zh-CN" altLang="en-US" dirty="0" smtClean="0"/>
              <a:t> </a:t>
            </a:r>
            <a:r>
              <a:rPr lang="en-US" altLang="zh-CN" dirty="0" smtClean="0"/>
              <a:t>One</a:t>
            </a:r>
            <a:endParaRPr lang="en-US" dirty="0"/>
          </a:p>
        </p:txBody>
      </p:sp>
      <p:sp>
        <p:nvSpPr>
          <p:cNvPr id="3" name="Content Placeholder 2"/>
          <p:cNvSpPr>
            <a:spLocks noGrp="1"/>
          </p:cNvSpPr>
          <p:nvPr>
            <p:ph idx="1"/>
          </p:nvPr>
        </p:nvSpPr>
        <p:spPr>
          <a:xfrm>
            <a:off x="457200" y="1600200"/>
            <a:ext cx="8229600" cy="4896134"/>
          </a:xfrm>
        </p:spPr>
        <p:txBody>
          <a:bodyPr>
            <a:normAutofit fontScale="77500" lnSpcReduction="20000"/>
          </a:bodyPr>
          <a:lstStyle/>
          <a:p>
            <a:r>
              <a:rPr lang="en-US" b="1" dirty="0" smtClean="0"/>
              <a:t>Bag</a:t>
            </a:r>
            <a:r>
              <a:rPr lang="zh-CN" altLang="zh-CN" b="1" dirty="0" smtClean="0"/>
              <a:t> </a:t>
            </a:r>
            <a:r>
              <a:rPr lang="en-US" altLang="zh-CN" b="1" dirty="0" smtClean="0"/>
              <a:t>–</a:t>
            </a:r>
            <a:r>
              <a:rPr lang="zh-CN" altLang="en-US" b="1" dirty="0" smtClean="0"/>
              <a:t> </a:t>
            </a:r>
            <a:r>
              <a:rPr lang="en-US" altLang="zh-CN" b="1" dirty="0" smtClean="0"/>
              <a:t>of</a:t>
            </a:r>
            <a:r>
              <a:rPr lang="zh-CN" altLang="en-US" b="1" dirty="0" smtClean="0"/>
              <a:t> </a:t>
            </a:r>
            <a:r>
              <a:rPr lang="en-US" altLang="zh-CN" b="1" dirty="0" smtClean="0"/>
              <a:t>–</a:t>
            </a:r>
            <a:r>
              <a:rPr lang="zh-CN" altLang="en-US" b="1" dirty="0" smtClean="0"/>
              <a:t> </a:t>
            </a:r>
            <a:r>
              <a:rPr lang="en-US" altLang="zh-CN" b="1" dirty="0" smtClean="0"/>
              <a:t>words</a:t>
            </a:r>
            <a:r>
              <a:rPr lang="zh-CN" altLang="en-US" b="1" dirty="0" smtClean="0"/>
              <a:t> </a:t>
            </a:r>
            <a:r>
              <a:rPr lang="en-US" altLang="zh-CN" b="1" dirty="0" smtClean="0"/>
              <a:t>approach</a:t>
            </a:r>
          </a:p>
          <a:p>
            <a:pPr lvl="1"/>
            <a:r>
              <a:rPr lang="en-US" b="1" dirty="0"/>
              <a:t>One</a:t>
            </a:r>
            <a:r>
              <a:rPr lang="zh-CN" altLang="en-US" b="1" dirty="0"/>
              <a:t> </a:t>
            </a:r>
            <a:r>
              <a:rPr lang="en-US" altLang="zh-CN" b="1" dirty="0"/>
              <a:t>document</a:t>
            </a:r>
            <a:r>
              <a:rPr lang="zh-CN" altLang="en-US" b="1" dirty="0"/>
              <a:t> </a:t>
            </a:r>
            <a:r>
              <a:rPr lang="en-US" altLang="zh-CN" b="1" dirty="0"/>
              <a:t>for</a:t>
            </a:r>
            <a:r>
              <a:rPr lang="zh-CN" altLang="en-US" b="1" dirty="0"/>
              <a:t> </a:t>
            </a:r>
            <a:r>
              <a:rPr lang="en-US" altLang="zh-CN" b="1" dirty="0"/>
              <a:t>each</a:t>
            </a:r>
            <a:r>
              <a:rPr lang="zh-CN" altLang="en-US" b="1" dirty="0"/>
              <a:t> </a:t>
            </a:r>
            <a:r>
              <a:rPr lang="en-US" altLang="zh-CN" b="1" dirty="0"/>
              <a:t>of</a:t>
            </a:r>
            <a:r>
              <a:rPr lang="zh-CN" altLang="en-US" b="1" dirty="0"/>
              <a:t> </a:t>
            </a:r>
            <a:r>
              <a:rPr lang="en-US" altLang="zh-CN" b="1" dirty="0"/>
              <a:t>the</a:t>
            </a:r>
            <a:r>
              <a:rPr lang="zh-CN" altLang="en-US" b="1" dirty="0"/>
              <a:t> </a:t>
            </a:r>
            <a:r>
              <a:rPr lang="en-US" altLang="zh-CN" b="1" dirty="0"/>
              <a:t>forty</a:t>
            </a:r>
            <a:r>
              <a:rPr lang="zh-CN" altLang="en-US" b="1" dirty="0"/>
              <a:t> </a:t>
            </a:r>
            <a:r>
              <a:rPr lang="en-US" altLang="zh-CN" b="1" dirty="0"/>
              <a:t>years</a:t>
            </a:r>
          </a:p>
          <a:p>
            <a:pPr lvl="1"/>
            <a:r>
              <a:rPr lang="en-US" b="1" dirty="0"/>
              <a:t>Combine</a:t>
            </a:r>
            <a:r>
              <a:rPr lang="zh-CN" altLang="en-US" b="1" dirty="0"/>
              <a:t> </a:t>
            </a:r>
            <a:r>
              <a:rPr lang="en-US" altLang="zh-CN" b="1" dirty="0"/>
              <a:t>the</a:t>
            </a:r>
            <a:r>
              <a:rPr lang="zh-CN" altLang="en-US" b="1" dirty="0"/>
              <a:t> </a:t>
            </a:r>
            <a:r>
              <a:rPr lang="en-US" altLang="zh-CN" b="1" dirty="0"/>
              <a:t>taglines</a:t>
            </a:r>
            <a:r>
              <a:rPr lang="zh-CN" altLang="en-US" b="1" dirty="0"/>
              <a:t> </a:t>
            </a:r>
            <a:r>
              <a:rPr lang="en-US" altLang="zh-CN" b="1" dirty="0"/>
              <a:t>from</a:t>
            </a:r>
            <a:r>
              <a:rPr lang="zh-CN" altLang="en-US" b="1" dirty="0"/>
              <a:t> </a:t>
            </a:r>
            <a:r>
              <a:rPr lang="en-US" altLang="zh-CN" b="1" dirty="0"/>
              <a:t>all</a:t>
            </a:r>
            <a:r>
              <a:rPr lang="zh-CN" altLang="en-US" b="1" dirty="0"/>
              <a:t> </a:t>
            </a:r>
            <a:r>
              <a:rPr lang="en-US" altLang="zh-CN" b="1" dirty="0"/>
              <a:t>movies</a:t>
            </a:r>
            <a:r>
              <a:rPr lang="zh-CN" altLang="en-US" b="1" dirty="0"/>
              <a:t> </a:t>
            </a:r>
            <a:r>
              <a:rPr lang="en-US" altLang="zh-CN" b="1" dirty="0" smtClean="0"/>
              <a:t>released in a</a:t>
            </a:r>
            <a:r>
              <a:rPr lang="zh-CN" altLang="en-US" b="1" dirty="0" smtClean="0"/>
              <a:t> </a:t>
            </a:r>
            <a:r>
              <a:rPr lang="en-US" altLang="zh-CN" b="1" dirty="0" smtClean="0"/>
              <a:t>year</a:t>
            </a:r>
          </a:p>
          <a:p>
            <a:pPr lvl="1"/>
            <a:r>
              <a:rPr lang="en-US" b="1" dirty="0" smtClean="0"/>
              <a:t>It ignores the meanings of taglines, and </a:t>
            </a:r>
            <a:r>
              <a:rPr lang="en-US" b="1" dirty="0"/>
              <a:t>the order of </a:t>
            </a:r>
            <a:r>
              <a:rPr lang="en-US" b="1" dirty="0" smtClean="0"/>
              <a:t>words</a:t>
            </a:r>
            <a:r>
              <a:rPr lang="en-US" b="1" dirty="0"/>
              <a:t> </a:t>
            </a:r>
            <a:r>
              <a:rPr lang="en-US" b="1" dirty="0" smtClean="0"/>
              <a:t>or combination of words. Hence it is different </a:t>
            </a:r>
            <a:r>
              <a:rPr lang="en-US" altLang="zh-CN" b="1" dirty="0" smtClean="0"/>
              <a:t>from</a:t>
            </a:r>
            <a:r>
              <a:rPr lang="zh-CN" altLang="en-US" b="1" dirty="0" smtClean="0"/>
              <a:t> </a:t>
            </a:r>
            <a:r>
              <a:rPr lang="en-US" altLang="zh-CN" b="1" dirty="0" smtClean="0"/>
              <a:t>Natural</a:t>
            </a:r>
            <a:r>
              <a:rPr lang="zh-CN" altLang="en-US" b="1" dirty="0" smtClean="0"/>
              <a:t> </a:t>
            </a:r>
            <a:r>
              <a:rPr lang="en-US" altLang="zh-CN" b="1" dirty="0" smtClean="0"/>
              <a:t>Language</a:t>
            </a:r>
            <a:r>
              <a:rPr lang="zh-CN" altLang="en-US" b="1" dirty="0" smtClean="0"/>
              <a:t> </a:t>
            </a:r>
            <a:r>
              <a:rPr lang="en-US" altLang="zh-CN" b="1" dirty="0" smtClean="0"/>
              <a:t>Processing</a:t>
            </a:r>
            <a:r>
              <a:rPr lang="zh-CN" altLang="en-US" b="1" dirty="0" smtClean="0"/>
              <a:t> </a:t>
            </a:r>
            <a:r>
              <a:rPr lang="en-US" altLang="zh-CN" b="1" dirty="0" smtClean="0"/>
              <a:t>approach where such meanings and order are not ignored. </a:t>
            </a:r>
          </a:p>
          <a:p>
            <a:pPr lvl="1"/>
            <a:r>
              <a:rPr lang="en-US" b="1" dirty="0" smtClean="0"/>
              <a:t>Considers</a:t>
            </a:r>
            <a:r>
              <a:rPr lang="zh-CN" altLang="en-US" b="1" dirty="0" smtClean="0"/>
              <a:t> </a:t>
            </a:r>
            <a:r>
              <a:rPr lang="en-US" altLang="zh-CN" b="1" dirty="0" smtClean="0"/>
              <a:t>each</a:t>
            </a:r>
            <a:r>
              <a:rPr lang="zh-CN" altLang="en-US" b="1" dirty="0" smtClean="0"/>
              <a:t> </a:t>
            </a:r>
            <a:r>
              <a:rPr lang="en-US" altLang="zh-CN" b="1" dirty="0" smtClean="0"/>
              <a:t>word</a:t>
            </a:r>
            <a:r>
              <a:rPr lang="zh-CN" altLang="en-US" b="1" dirty="0" smtClean="0"/>
              <a:t> </a:t>
            </a:r>
            <a:r>
              <a:rPr lang="en-US" altLang="zh-CN" b="1" dirty="0" smtClean="0"/>
              <a:t>as</a:t>
            </a:r>
            <a:r>
              <a:rPr lang="zh-CN" altLang="en-US" b="1" dirty="0" smtClean="0"/>
              <a:t> </a:t>
            </a:r>
            <a:r>
              <a:rPr lang="en-US" altLang="zh-CN" b="1" dirty="0" smtClean="0"/>
              <a:t>an</a:t>
            </a:r>
            <a:r>
              <a:rPr lang="zh-CN" altLang="en-US" b="1" dirty="0" smtClean="0"/>
              <a:t> </a:t>
            </a:r>
            <a:r>
              <a:rPr lang="en-US" altLang="zh-CN" b="1" dirty="0" smtClean="0"/>
              <a:t>individual</a:t>
            </a:r>
            <a:r>
              <a:rPr lang="zh-CN" altLang="en-US" b="1" dirty="0" smtClean="0"/>
              <a:t> </a:t>
            </a:r>
            <a:r>
              <a:rPr lang="en-US" altLang="zh-CN" b="1" dirty="0" smtClean="0"/>
              <a:t>item</a:t>
            </a:r>
            <a:r>
              <a:rPr lang="zh-CN" altLang="en-US" b="1" dirty="0" smtClean="0"/>
              <a:t> </a:t>
            </a:r>
            <a:r>
              <a:rPr lang="en-US" altLang="zh-CN" b="1" dirty="0" smtClean="0"/>
              <a:t>for</a:t>
            </a:r>
            <a:r>
              <a:rPr lang="zh-CN" altLang="en-US" b="1" dirty="0" smtClean="0"/>
              <a:t> </a:t>
            </a:r>
            <a:r>
              <a:rPr lang="en-US" altLang="zh-CN" b="1" dirty="0" smtClean="0"/>
              <a:t>analysis.</a:t>
            </a:r>
          </a:p>
          <a:p>
            <a:pPr lvl="1"/>
            <a:r>
              <a:rPr lang="en-US" b="1" dirty="0" smtClean="0"/>
              <a:t>The</a:t>
            </a:r>
            <a:r>
              <a:rPr lang="zh-CN" altLang="en-US" b="1" dirty="0" smtClean="0"/>
              <a:t> </a:t>
            </a:r>
            <a:r>
              <a:rPr lang="en-US" altLang="zh-CN" b="1" dirty="0" smtClean="0"/>
              <a:t>yearly</a:t>
            </a:r>
            <a:r>
              <a:rPr lang="zh-CN" altLang="en-US" b="1" dirty="0" smtClean="0"/>
              <a:t> </a:t>
            </a:r>
            <a:r>
              <a:rPr lang="en-US" altLang="zh-CN" b="1" dirty="0" smtClean="0"/>
              <a:t>documents</a:t>
            </a:r>
            <a:r>
              <a:rPr lang="zh-CN" altLang="en-US" b="1" dirty="0" smtClean="0"/>
              <a:t> </a:t>
            </a:r>
            <a:r>
              <a:rPr lang="en-US" altLang="zh-CN" b="1" dirty="0" smtClean="0"/>
              <a:t>are</a:t>
            </a:r>
            <a:r>
              <a:rPr lang="zh-CN" altLang="en-US" b="1" dirty="0" smtClean="0"/>
              <a:t> </a:t>
            </a:r>
            <a:r>
              <a:rPr lang="en-US" altLang="zh-CN" b="1" dirty="0" smtClean="0"/>
              <a:t>bags</a:t>
            </a:r>
            <a:r>
              <a:rPr lang="zh-CN" altLang="en-US" b="1" dirty="0" smtClean="0"/>
              <a:t> </a:t>
            </a:r>
            <a:r>
              <a:rPr lang="en-US" altLang="zh-CN" b="1" dirty="0" smtClean="0"/>
              <a:t>of</a:t>
            </a:r>
            <a:r>
              <a:rPr lang="zh-CN" altLang="en-US" b="1" dirty="0" smtClean="0"/>
              <a:t> </a:t>
            </a:r>
            <a:r>
              <a:rPr lang="en-US" altLang="zh-CN" b="1" dirty="0" smtClean="0"/>
              <a:t>words</a:t>
            </a:r>
          </a:p>
          <a:p>
            <a:r>
              <a:rPr lang="en-US" b="1" dirty="0" smtClean="0"/>
              <a:t>Corpus</a:t>
            </a:r>
            <a:r>
              <a:rPr lang="en-US" altLang="zh-CN" b="1" dirty="0" smtClean="0"/>
              <a:t>:</a:t>
            </a:r>
            <a:r>
              <a:rPr lang="zh-CN" altLang="en-US" b="1" dirty="0" smtClean="0"/>
              <a:t> </a:t>
            </a:r>
            <a:r>
              <a:rPr lang="en-US" altLang="zh-CN" b="1" dirty="0" smtClean="0"/>
              <a:t>forty</a:t>
            </a:r>
            <a:r>
              <a:rPr lang="zh-CN" altLang="en-US" b="1" dirty="0" smtClean="0"/>
              <a:t> </a:t>
            </a:r>
            <a:r>
              <a:rPr lang="en-US" altLang="zh-CN" b="1" dirty="0" smtClean="0"/>
              <a:t>documents,</a:t>
            </a:r>
            <a:r>
              <a:rPr lang="zh-CN" altLang="en-US" b="1" dirty="0" smtClean="0"/>
              <a:t> </a:t>
            </a:r>
            <a:r>
              <a:rPr lang="en-US" altLang="zh-CN" b="1" dirty="0" smtClean="0"/>
              <a:t>one</a:t>
            </a:r>
            <a:r>
              <a:rPr lang="zh-CN" altLang="en-US" b="1" dirty="0" smtClean="0"/>
              <a:t> </a:t>
            </a:r>
            <a:r>
              <a:rPr lang="en-US" altLang="zh-CN" b="1" dirty="0" smtClean="0"/>
              <a:t>for</a:t>
            </a:r>
            <a:r>
              <a:rPr lang="zh-CN" altLang="en-US" b="1" dirty="0" smtClean="0"/>
              <a:t> </a:t>
            </a:r>
            <a:r>
              <a:rPr lang="en-US" altLang="zh-CN" b="1" dirty="0" smtClean="0"/>
              <a:t>each</a:t>
            </a:r>
            <a:r>
              <a:rPr lang="zh-CN" altLang="en-US" b="1" dirty="0" smtClean="0"/>
              <a:t> </a:t>
            </a:r>
            <a:r>
              <a:rPr lang="en-US" altLang="zh-CN" b="1" dirty="0" smtClean="0"/>
              <a:t>year</a:t>
            </a:r>
            <a:r>
              <a:rPr lang="zh-CN" altLang="en-US" b="1" dirty="0" smtClean="0"/>
              <a:t> </a:t>
            </a:r>
            <a:r>
              <a:rPr lang="en-US" altLang="zh-CN" b="1" dirty="0" smtClean="0"/>
              <a:t>from</a:t>
            </a:r>
            <a:r>
              <a:rPr lang="zh-CN" altLang="en-US" b="1" dirty="0" smtClean="0"/>
              <a:t> </a:t>
            </a:r>
            <a:r>
              <a:rPr lang="en-US" altLang="zh-CN" b="1" dirty="0" smtClean="0"/>
              <a:t>1974</a:t>
            </a:r>
            <a:r>
              <a:rPr lang="zh-CN" altLang="en-US" b="1" dirty="0" smtClean="0"/>
              <a:t> </a:t>
            </a:r>
            <a:r>
              <a:rPr lang="en-US" altLang="zh-CN" b="1" dirty="0" smtClean="0"/>
              <a:t>to</a:t>
            </a:r>
            <a:r>
              <a:rPr lang="zh-CN" altLang="en-US" b="1" dirty="0" smtClean="0"/>
              <a:t> </a:t>
            </a:r>
            <a:r>
              <a:rPr lang="en-US" altLang="zh-CN" b="1" dirty="0" smtClean="0"/>
              <a:t>2013</a:t>
            </a:r>
          </a:p>
          <a:p>
            <a:pPr lvl="1"/>
            <a:r>
              <a:rPr lang="en-US" b="1" dirty="0" smtClean="0"/>
              <a:t>No</a:t>
            </a:r>
            <a:r>
              <a:rPr lang="zh-CN" altLang="en-US" b="1" dirty="0" smtClean="0"/>
              <a:t> </a:t>
            </a:r>
            <a:r>
              <a:rPr lang="en-US" altLang="zh-CN" b="1" dirty="0" smtClean="0"/>
              <a:t>blank</a:t>
            </a:r>
            <a:r>
              <a:rPr lang="zh-CN" altLang="en-US" b="1" dirty="0" smtClean="0"/>
              <a:t> </a:t>
            </a:r>
            <a:r>
              <a:rPr lang="en-US" altLang="zh-CN" b="1" dirty="0" smtClean="0"/>
              <a:t>characters</a:t>
            </a:r>
            <a:r>
              <a:rPr lang="zh-CN" altLang="en-US" b="1" dirty="0" smtClean="0"/>
              <a:t> </a:t>
            </a:r>
            <a:r>
              <a:rPr lang="en-US" altLang="zh-CN" b="1" dirty="0" smtClean="0"/>
              <a:t>or</a:t>
            </a:r>
            <a:r>
              <a:rPr lang="zh-CN" altLang="en-US" b="1" dirty="0" smtClean="0"/>
              <a:t> </a:t>
            </a:r>
            <a:r>
              <a:rPr lang="en-US" altLang="zh-CN" b="1" dirty="0" smtClean="0"/>
              <a:t>whitespace</a:t>
            </a:r>
          </a:p>
          <a:p>
            <a:pPr lvl="1"/>
            <a:r>
              <a:rPr lang="en-US" b="1" dirty="0" smtClean="0"/>
              <a:t>All</a:t>
            </a:r>
            <a:r>
              <a:rPr lang="zh-CN" altLang="en-US" b="1" dirty="0" smtClean="0"/>
              <a:t> </a:t>
            </a:r>
            <a:r>
              <a:rPr lang="en-US" altLang="zh-CN" b="1" dirty="0" smtClean="0"/>
              <a:t>lowercases</a:t>
            </a:r>
          </a:p>
          <a:p>
            <a:pPr lvl="1"/>
            <a:r>
              <a:rPr lang="en-US" b="1" dirty="0" smtClean="0"/>
              <a:t>Remove</a:t>
            </a:r>
            <a:r>
              <a:rPr lang="zh-CN" altLang="en-US" b="1" dirty="0" smtClean="0"/>
              <a:t> </a:t>
            </a:r>
            <a:r>
              <a:rPr lang="en-US" altLang="zh-CN" b="1" dirty="0" smtClean="0"/>
              <a:t>numbers,</a:t>
            </a:r>
            <a:r>
              <a:rPr lang="zh-CN" altLang="en-US" b="1" dirty="0" smtClean="0"/>
              <a:t> </a:t>
            </a:r>
            <a:r>
              <a:rPr lang="en-US" altLang="zh-CN" b="1" dirty="0" smtClean="0"/>
              <a:t>punctuation</a:t>
            </a:r>
            <a:r>
              <a:rPr lang="zh-CN" altLang="en-US" b="1" dirty="0" smtClean="0"/>
              <a:t> </a:t>
            </a:r>
            <a:r>
              <a:rPr lang="en-US" altLang="zh-CN" b="1" dirty="0" smtClean="0"/>
              <a:t>marks,</a:t>
            </a:r>
            <a:r>
              <a:rPr lang="zh-CN" altLang="en-US" b="1" dirty="0" smtClean="0"/>
              <a:t> </a:t>
            </a:r>
            <a:r>
              <a:rPr lang="en-US" altLang="zh-CN" b="1" dirty="0" smtClean="0"/>
              <a:t>pronouns, stop</a:t>
            </a:r>
            <a:r>
              <a:rPr lang="zh-CN" altLang="en-US" b="1" dirty="0" smtClean="0"/>
              <a:t> </a:t>
            </a:r>
            <a:r>
              <a:rPr lang="en-US" altLang="zh-CN" b="1" dirty="0" smtClean="0"/>
              <a:t>words, and common verbs such as is, has, etc. </a:t>
            </a:r>
            <a:endParaRPr lang="en-US" b="1" dirty="0"/>
          </a:p>
        </p:txBody>
      </p:sp>
    </p:spTree>
    <p:extLst>
      <p:ext uri="{BB962C8B-B14F-4D97-AF65-F5344CB8AC3E}">
        <p14:creationId xmlns:p14="http://schemas.microsoft.com/office/powerpoint/2010/main" val="9021726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357</TotalTime>
  <Words>1230</Words>
  <Application>Microsoft Macintosh PowerPoint</Application>
  <PresentationFormat>On-screen Show (4:3)</PresentationFormat>
  <Paragraphs>125</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 Text Analysis </vt:lpstr>
      <vt:lpstr>Introduction</vt:lpstr>
      <vt:lpstr>Movie tagline</vt:lpstr>
      <vt:lpstr>Movie tagline</vt:lpstr>
      <vt:lpstr>Text Analysis Goal</vt:lpstr>
      <vt:lpstr>Movie Tagline Data set</vt:lpstr>
      <vt:lpstr>Movie Tagline Data set</vt:lpstr>
      <vt:lpstr>Movie Tagline Data set</vt:lpstr>
      <vt:lpstr>Text Analysis – Step One</vt:lpstr>
      <vt:lpstr>Bag of 200 words</vt:lpstr>
      <vt:lpstr>Corpus across time</vt:lpstr>
      <vt:lpstr>Observations from the previous plot</vt:lpstr>
      <vt:lpstr>Identify different clusters of words</vt:lpstr>
      <vt:lpstr>Principal components bi-plot</vt:lpstr>
      <vt:lpstr>Text Analysis</vt:lpstr>
      <vt:lpstr>Commonly used 2 ways of text analysis</vt:lpstr>
      <vt:lpstr>Natural Language comprises</vt:lpstr>
      <vt:lpstr>Natural Language Processing</vt:lpstr>
      <vt:lpstr>Terms-by-documents matrix </vt:lpstr>
      <vt:lpstr>Text Analytics Problems</vt:lpstr>
      <vt:lpstr>An R Programmer’s Word Cloud</vt:lpstr>
      <vt:lpstr>Code</vt:lpstr>
      <vt:lpstr>How to run the code?</vt:lpstr>
    </vt:vector>
  </TitlesOfParts>
  <Company>UNIVERSITY OF UTAH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dc:title>
  <dc:creator>YUANYUAN GAO</dc:creator>
  <cp:lastModifiedBy>Deepti Deshpande</cp:lastModifiedBy>
  <cp:revision>37</cp:revision>
  <dcterms:created xsi:type="dcterms:W3CDTF">2014-03-16T22:31:04Z</dcterms:created>
  <dcterms:modified xsi:type="dcterms:W3CDTF">2014-03-24T22:17:02Z</dcterms:modified>
</cp:coreProperties>
</file>